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6858000" cx="9144000"/>
  <p:notesSz cx="6858000" cy="9144000"/>
  <p:embeddedFontLst>
    <p:embeddedFont>
      <p:font typeface="Meddon"/>
      <p:regular r:id="rId27"/>
    </p:embeddedFont>
    <p:embeddedFont>
      <p:font typeface="Eater"/>
      <p:regular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29" roundtripDataSignature="AMtx7mjTm4rKatgAvU362tpPgr/Lfh6SM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Eater-regular.fntdata"/><Relationship Id="rId27" Type="http://schemas.openxmlformats.org/officeDocument/2006/relationships/font" Target="fonts/Meddon-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customschemas.google.com/relationships/presentationmetadata" Target="meta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4" name="Google Shape;14;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2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 name="Google Shape;20;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2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2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26" name="Google Shape;26;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2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2" name="Google Shape;32;p2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3" name="Google Shape;33;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2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39" name="Google Shape;39;p2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0" name="Google Shape;40;p2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1" name="Google Shape;41;p2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2" name="Google Shape;42;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9.jpg"/><Relationship Id="rId9" Type="http://schemas.openxmlformats.org/officeDocument/2006/relationships/image" Target="../media/image2.jpg"/><Relationship Id="rId5" Type="http://schemas.openxmlformats.org/officeDocument/2006/relationships/image" Target="../media/image5.jpg"/><Relationship Id="rId6" Type="http://schemas.openxmlformats.org/officeDocument/2006/relationships/image" Target="../media/image6.jpg"/><Relationship Id="rId7" Type="http://schemas.openxmlformats.org/officeDocument/2006/relationships/image" Target="../media/image7.jpg"/><Relationship Id="rId8"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b="0" l="0" r="0" t="0"/>
          <a:stretch/>
        </p:blipFill>
        <p:spPr>
          <a:xfrm>
            <a:off x="4988767" y="-498400"/>
            <a:ext cx="4284809" cy="2895600"/>
          </a:xfrm>
          <a:prstGeom prst="rect">
            <a:avLst/>
          </a:prstGeom>
          <a:noFill/>
          <a:ln>
            <a:noFill/>
          </a:ln>
        </p:spPr>
      </p:pic>
      <p:pic>
        <p:nvPicPr>
          <p:cNvPr descr="http://en1.endiva.net/ccacc_dc_en/files/literature/7029.5522_Culture_3_Arts_-l_on_dance.JPG" id="85" name="Google Shape;85;p1"/>
          <p:cNvPicPr preferRelativeResize="0"/>
          <p:nvPr/>
        </p:nvPicPr>
        <p:blipFill rotWithShape="1">
          <a:blip r:embed="rId4">
            <a:alphaModFix/>
          </a:blip>
          <a:srcRect b="0" l="0" r="0" t="0"/>
          <a:stretch/>
        </p:blipFill>
        <p:spPr>
          <a:xfrm>
            <a:off x="-832550" y="3429000"/>
            <a:ext cx="4246988" cy="2828925"/>
          </a:xfrm>
          <a:prstGeom prst="rect">
            <a:avLst/>
          </a:prstGeom>
          <a:noFill/>
          <a:ln>
            <a:noFill/>
          </a:ln>
        </p:spPr>
      </p:pic>
      <p:sp>
        <p:nvSpPr>
          <p:cNvPr id="86" name="Google Shape;86;p1"/>
          <p:cNvSpPr txBox="1"/>
          <p:nvPr>
            <p:ph type="ctrTitle"/>
          </p:nvPr>
        </p:nvSpPr>
        <p:spPr>
          <a:xfrm>
            <a:off x="-228600" y="1"/>
            <a:ext cx="5486400" cy="1142999"/>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0000"/>
              <a:buFont typeface="Calibri"/>
              <a:buNone/>
            </a:pPr>
            <a:r>
              <a:rPr b="1" i="1" lang="en-US" sz="10000"/>
              <a:t>CULTURE</a:t>
            </a:r>
            <a:endParaRPr b="1" i="1" sz="10000"/>
          </a:p>
        </p:txBody>
      </p:sp>
      <p:pic>
        <p:nvPicPr>
          <p:cNvPr descr="http://www.sristi.org/cultural/sites/default/files/photos/image_1/bhopal-culture.jpg" id="87" name="Google Shape;87;p1"/>
          <p:cNvPicPr preferRelativeResize="0"/>
          <p:nvPr/>
        </p:nvPicPr>
        <p:blipFill rotWithShape="1">
          <a:blip r:embed="rId5">
            <a:alphaModFix/>
          </a:blip>
          <a:srcRect b="0" l="0" r="0" t="0"/>
          <a:stretch/>
        </p:blipFill>
        <p:spPr>
          <a:xfrm>
            <a:off x="4595231" y="3886200"/>
            <a:ext cx="4548769" cy="2819400"/>
          </a:xfrm>
          <a:prstGeom prst="rect">
            <a:avLst/>
          </a:prstGeom>
          <a:noFill/>
          <a:ln>
            <a:noFill/>
          </a:ln>
        </p:spPr>
      </p:pic>
      <p:pic>
        <p:nvPicPr>
          <p:cNvPr descr="http://www.caricom.org/jsp/photo_gallery/culture/henk_tjon/Henk%20Tjon%20explains%20Maroon%20artefacts%20to%20Guyana%20Culture%20Minister%20Frank%20Anthony%20%20and%20Suriname%20Culture%20Minister%20Edwin%20Wolf%20at%20CARIFESTA%20X%20-%20Photo%20Clyde%20de%20Haas%20Augus.JPG" id="88" name="Google Shape;88;p1"/>
          <p:cNvPicPr preferRelativeResize="0"/>
          <p:nvPr/>
        </p:nvPicPr>
        <p:blipFill rotWithShape="1">
          <a:blip r:embed="rId6">
            <a:alphaModFix/>
          </a:blip>
          <a:srcRect b="0" l="0" r="0" t="0"/>
          <a:stretch/>
        </p:blipFill>
        <p:spPr>
          <a:xfrm>
            <a:off x="-228600" y="1176900"/>
            <a:ext cx="3372430" cy="2252097"/>
          </a:xfrm>
          <a:prstGeom prst="rect">
            <a:avLst/>
          </a:prstGeom>
          <a:noFill/>
          <a:ln>
            <a:noFill/>
          </a:ln>
        </p:spPr>
      </p:pic>
      <p:pic>
        <p:nvPicPr>
          <p:cNvPr descr="http://www.visittnt.com/india-travel-themes/gifs/india-culture-heritage.jpg" id="89" name="Google Shape;89;p1"/>
          <p:cNvPicPr preferRelativeResize="0"/>
          <p:nvPr/>
        </p:nvPicPr>
        <p:blipFill rotWithShape="1">
          <a:blip r:embed="rId7">
            <a:alphaModFix/>
          </a:blip>
          <a:srcRect b="0" l="0" r="0" t="0"/>
          <a:stretch/>
        </p:blipFill>
        <p:spPr>
          <a:xfrm>
            <a:off x="4532175" y="1176900"/>
            <a:ext cx="4674874" cy="2955475"/>
          </a:xfrm>
          <a:prstGeom prst="rect">
            <a:avLst/>
          </a:prstGeom>
          <a:noFill/>
          <a:ln>
            <a:noFill/>
          </a:ln>
        </p:spPr>
      </p:pic>
      <p:pic>
        <p:nvPicPr>
          <p:cNvPr descr="http://www.anugerahcsrmalaysia.org/wp-content/uploads/2009/06/digi-culture-480x.jpg" id="90" name="Google Shape;90;p1"/>
          <p:cNvPicPr preferRelativeResize="0"/>
          <p:nvPr/>
        </p:nvPicPr>
        <p:blipFill rotWithShape="1">
          <a:blip r:embed="rId8">
            <a:alphaModFix/>
          </a:blip>
          <a:srcRect b="0" l="0" r="0" t="0"/>
          <a:stretch/>
        </p:blipFill>
        <p:spPr>
          <a:xfrm>
            <a:off x="1750413" y="1436225"/>
            <a:ext cx="4247000" cy="2565906"/>
          </a:xfrm>
          <a:prstGeom prst="rect">
            <a:avLst/>
          </a:prstGeom>
          <a:noFill/>
          <a:ln>
            <a:noFill/>
          </a:ln>
        </p:spPr>
      </p:pic>
      <p:pic>
        <p:nvPicPr>
          <p:cNvPr descr="http://english.cri.cn/mmsource/images/2008/03/28/4583_tibetan_culture032801.jpg" id="91" name="Google Shape;91;p1"/>
          <p:cNvPicPr preferRelativeResize="0"/>
          <p:nvPr/>
        </p:nvPicPr>
        <p:blipFill rotWithShape="1">
          <a:blip r:embed="rId9">
            <a:alphaModFix/>
          </a:blip>
          <a:srcRect b="0" l="0" r="0" t="0"/>
          <a:stretch/>
        </p:blipFill>
        <p:spPr>
          <a:xfrm>
            <a:off x="2109559" y="4057325"/>
            <a:ext cx="3528721" cy="24771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
          <p:cNvSpPr txBox="1"/>
          <p:nvPr>
            <p:ph idx="1" type="subTitle"/>
          </p:nvPr>
        </p:nvSpPr>
        <p:spPr>
          <a:xfrm>
            <a:off x="533400" y="533400"/>
            <a:ext cx="8382000" cy="5257800"/>
          </a:xfrm>
          <a:prstGeom prst="rect">
            <a:avLst/>
          </a:prstGeom>
          <a:noFill/>
          <a:ln>
            <a:noFill/>
          </a:ln>
        </p:spPr>
        <p:txBody>
          <a:bodyPr anchorCtr="0" anchor="t" bIns="45700" lIns="91425" spcFirstLastPara="1" rIns="91425" wrap="square" tIns="45700">
            <a:noAutofit/>
          </a:bodyPr>
          <a:lstStyle/>
          <a:p>
            <a:pPr indent="-203200" lvl="0" marL="0" rtl="0" algn="l">
              <a:spcBef>
                <a:spcPts val="0"/>
              </a:spcBef>
              <a:spcAft>
                <a:spcPts val="0"/>
              </a:spcAft>
              <a:buClr>
                <a:schemeClr val="dk1"/>
              </a:buClr>
              <a:buSzPts val="3200"/>
              <a:buFont typeface="Arial"/>
              <a:buChar char="•"/>
            </a:pPr>
            <a:r>
              <a:rPr lang="en-US">
                <a:solidFill>
                  <a:schemeClr val="dk1"/>
                </a:solidFill>
              </a:rPr>
              <a:t>  DEFINITION</a:t>
            </a:r>
            <a:endParaRPr/>
          </a:p>
          <a:p>
            <a:pPr indent="-203200" lvl="0" marL="0" rtl="0" algn="l">
              <a:spcBef>
                <a:spcPts val="640"/>
              </a:spcBef>
              <a:spcAft>
                <a:spcPts val="0"/>
              </a:spcAft>
              <a:buClr>
                <a:schemeClr val="dk1"/>
              </a:buClr>
              <a:buSzPts val="3200"/>
              <a:buFont typeface="Arial"/>
              <a:buChar char="•"/>
            </a:pPr>
            <a:r>
              <a:rPr lang="en-US">
                <a:solidFill>
                  <a:schemeClr val="dk1"/>
                </a:solidFill>
              </a:rPr>
              <a:t>  CONCEPT OF CULTURE</a:t>
            </a:r>
            <a:endParaRPr/>
          </a:p>
          <a:p>
            <a:pPr indent="-203200" lvl="0" marL="0" rtl="0" algn="l">
              <a:spcBef>
                <a:spcPts val="640"/>
              </a:spcBef>
              <a:spcAft>
                <a:spcPts val="0"/>
              </a:spcAft>
              <a:buClr>
                <a:schemeClr val="dk1"/>
              </a:buClr>
              <a:buSzPts val="3200"/>
              <a:buFont typeface="Arial"/>
              <a:buChar char="•"/>
            </a:pPr>
            <a:r>
              <a:rPr lang="en-US">
                <a:solidFill>
                  <a:schemeClr val="dk1"/>
                </a:solidFill>
              </a:rPr>
              <a:t>  </a:t>
            </a:r>
            <a:r>
              <a:rPr lang="en-US">
                <a:solidFill>
                  <a:schemeClr val="dk1"/>
                </a:solidFill>
              </a:rPr>
              <a:t>ELEMENTS</a:t>
            </a:r>
            <a:r>
              <a:rPr lang="en-US">
                <a:solidFill>
                  <a:schemeClr val="dk1"/>
                </a:solidFill>
              </a:rPr>
              <a:t> OF CULTURE</a:t>
            </a:r>
            <a:endParaRPr/>
          </a:p>
          <a:p>
            <a:pPr indent="-285750" lvl="0" marL="285750" rtl="0" algn="l">
              <a:spcBef>
                <a:spcPts val="640"/>
              </a:spcBef>
              <a:spcAft>
                <a:spcPts val="0"/>
              </a:spcAft>
              <a:buClr>
                <a:schemeClr val="dk1"/>
              </a:buClr>
              <a:buSzPts val="3200"/>
              <a:buFont typeface="Arial"/>
              <a:buChar char="•"/>
            </a:pPr>
            <a:r>
              <a:rPr lang="en-US">
                <a:solidFill>
                  <a:schemeClr val="dk1"/>
                </a:solidFill>
              </a:rPr>
              <a:t>HOFSTEDE’S 5 DIMENSION OF NATIONAL CULTURE</a:t>
            </a:r>
            <a:endParaRPr/>
          </a:p>
          <a:p>
            <a:pPr indent="-203200" lvl="0" marL="0" rtl="0" algn="l">
              <a:spcBef>
                <a:spcPts val="640"/>
              </a:spcBef>
              <a:spcAft>
                <a:spcPts val="0"/>
              </a:spcAft>
              <a:buClr>
                <a:schemeClr val="dk1"/>
              </a:buClr>
              <a:buSzPts val="3200"/>
              <a:buFont typeface="Arial"/>
              <a:buChar char="•"/>
            </a:pPr>
            <a:r>
              <a:rPr lang="en-US">
                <a:solidFill>
                  <a:schemeClr val="dk1"/>
                </a:solidFill>
              </a:rPr>
              <a:t>  CAUSES OF CULTURE DIFFERENCE</a:t>
            </a:r>
            <a:endParaRPr/>
          </a:p>
          <a:p>
            <a:pPr indent="-203200" lvl="0" marL="0" rtl="0" algn="l">
              <a:spcBef>
                <a:spcPts val="640"/>
              </a:spcBef>
              <a:spcAft>
                <a:spcPts val="0"/>
              </a:spcAft>
              <a:buClr>
                <a:schemeClr val="dk1"/>
              </a:buClr>
              <a:buSzPts val="3200"/>
              <a:buFont typeface="Arial"/>
              <a:buChar char="•"/>
            </a:pPr>
            <a:r>
              <a:rPr lang="en-US">
                <a:solidFill>
                  <a:schemeClr val="dk1"/>
                </a:solidFill>
              </a:rPr>
              <a:t>  WHY AND HOW THE CULTURE CHANGE</a:t>
            </a:r>
            <a:endParaRPr/>
          </a:p>
          <a:p>
            <a:pPr indent="-228600" lvl="0" marL="228600" rtl="0" algn="l">
              <a:spcBef>
                <a:spcPts val="640"/>
              </a:spcBef>
              <a:spcAft>
                <a:spcPts val="0"/>
              </a:spcAft>
              <a:buClr>
                <a:schemeClr val="dk1"/>
              </a:buClr>
              <a:buSzPts val="3200"/>
              <a:buFont typeface="Arial"/>
              <a:buChar char="•"/>
            </a:pPr>
            <a:r>
              <a:rPr lang="en-US">
                <a:solidFill>
                  <a:schemeClr val="dk1"/>
                </a:solidFill>
              </a:rPr>
              <a:t> BEHAVIORAL PRACTICS AFFECTING BUSINESS</a:t>
            </a:r>
            <a:endParaRPr/>
          </a:p>
          <a:p>
            <a:pPr indent="-285750" lvl="0" marL="285750" rtl="0" algn="l">
              <a:spcBef>
                <a:spcPts val="640"/>
              </a:spcBef>
              <a:spcAft>
                <a:spcPts val="0"/>
              </a:spcAft>
              <a:buClr>
                <a:schemeClr val="dk1"/>
              </a:buClr>
              <a:buSzPts val="3200"/>
              <a:buFont typeface="Arial"/>
              <a:buChar char="•"/>
            </a:pPr>
            <a:r>
              <a:rPr lang="en-US">
                <a:solidFill>
                  <a:schemeClr val="dk1"/>
                </a:solidFill>
              </a:rPr>
              <a:t>RECONCILIATION OF INTERNATIONAL DIFFERENCES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6600"/>
              <a:buFont typeface="Calibri"/>
              <a:buNone/>
            </a:pPr>
            <a:r>
              <a:rPr i="1" lang="en-US" sz="6600"/>
              <a:t>DEFINITION</a:t>
            </a:r>
            <a:endParaRPr i="1" sz="6600"/>
          </a:p>
        </p:txBody>
      </p:sp>
      <p:sp>
        <p:nvSpPr>
          <p:cNvPr id="102" name="Google Shape;102;p3"/>
          <p:cNvSpPr txBox="1"/>
          <p:nvPr>
            <p:ph idx="1" type="body"/>
          </p:nvPr>
        </p:nvSpPr>
        <p:spPr>
          <a:xfrm>
            <a:off x="457200" y="1371600"/>
            <a:ext cx="8229600" cy="21336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000"/>
              <a:buNone/>
            </a:pPr>
            <a:r>
              <a:rPr lang="en-US" sz="3000"/>
              <a:t>Culture consists of specific learned norms based on </a:t>
            </a:r>
            <a:r>
              <a:rPr lang="en-US" sz="3000" u="sng"/>
              <a:t>attitudes, values, and beliefs</a:t>
            </a:r>
            <a:r>
              <a:rPr lang="en-US" sz="3000"/>
              <a:t>, all of which exist in every society – by John D. Daniels &amp; Lee H. Radebaugh, 8</a:t>
            </a:r>
            <a:r>
              <a:rPr baseline="30000" lang="en-US" sz="3000"/>
              <a:t>th</a:t>
            </a:r>
            <a:r>
              <a:rPr lang="en-US" sz="3000"/>
              <a:t> edition, 1998.</a:t>
            </a:r>
            <a:endParaRPr sz="3000"/>
          </a:p>
        </p:txBody>
      </p:sp>
      <p:sp>
        <p:nvSpPr>
          <p:cNvPr id="103" name="Google Shape;103;p3"/>
          <p:cNvSpPr txBox="1"/>
          <p:nvPr/>
        </p:nvSpPr>
        <p:spPr>
          <a:xfrm>
            <a:off x="381000" y="3733800"/>
            <a:ext cx="8382000" cy="2133600"/>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l">
              <a:lnSpc>
                <a:spcPct val="100000"/>
              </a:lnSpc>
              <a:spcBef>
                <a:spcPts val="0"/>
              </a:spcBef>
              <a:spcAft>
                <a:spcPts val="0"/>
              </a:spcAft>
              <a:buClr>
                <a:schemeClr val="dk1"/>
              </a:buClr>
              <a:buSzPct val="100000"/>
              <a:buFont typeface="Arial"/>
              <a:buNone/>
            </a:pPr>
            <a:r>
              <a:rPr b="0" i="0" lang="en-US" sz="3200" u="none" cap="none" strike="noStrike">
                <a:solidFill>
                  <a:schemeClr val="dk1"/>
                </a:solidFill>
                <a:latin typeface="Calibri"/>
                <a:ea typeface="Calibri"/>
                <a:cs typeface="Calibri"/>
                <a:sym typeface="Calibri"/>
              </a:rPr>
              <a:t>Culture is defined as the </a:t>
            </a:r>
            <a:r>
              <a:rPr b="0" i="0" lang="en-US" sz="3200" u="sng" cap="none" strike="noStrike">
                <a:solidFill>
                  <a:schemeClr val="dk1"/>
                </a:solidFill>
                <a:latin typeface="Calibri"/>
                <a:ea typeface="Calibri"/>
                <a:cs typeface="Calibri"/>
                <a:sym typeface="Calibri"/>
              </a:rPr>
              <a:t>values, attitudes, beliefs</a:t>
            </a:r>
            <a:r>
              <a:rPr b="0" i="0" lang="en-US" sz="3200" u="none" cap="none" strike="noStrike">
                <a:solidFill>
                  <a:schemeClr val="dk1"/>
                </a:solidFill>
                <a:latin typeface="Calibri"/>
                <a:ea typeface="Calibri"/>
                <a:cs typeface="Calibri"/>
                <a:sym typeface="Calibri"/>
              </a:rPr>
              <a:t>, </a:t>
            </a:r>
            <a:r>
              <a:rPr b="0" i="0" lang="en-US" sz="3200" u="sng" cap="none" strike="noStrike">
                <a:solidFill>
                  <a:schemeClr val="dk1"/>
                </a:solidFill>
                <a:latin typeface="Calibri"/>
                <a:ea typeface="Calibri"/>
                <a:cs typeface="Calibri"/>
                <a:sym typeface="Calibri"/>
              </a:rPr>
              <a:t>artifacts</a:t>
            </a:r>
            <a:r>
              <a:rPr b="0" i="0" lang="en-US" sz="3200" u="none" cap="none" strike="noStrike">
                <a:solidFill>
                  <a:schemeClr val="dk1"/>
                </a:solidFill>
                <a:latin typeface="Calibri"/>
                <a:ea typeface="Calibri"/>
                <a:cs typeface="Calibri"/>
                <a:sym typeface="Calibri"/>
              </a:rPr>
              <a:t> and other meaningful symbols represented in the pattern of life adopted by people that help them interpret, evaluate and communicate as members of a society– by V. Kumar, 2000</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6600"/>
              <a:buFont typeface="Calibri"/>
              <a:buNone/>
            </a:pPr>
            <a:r>
              <a:rPr i="1" lang="en-US" sz="6600"/>
              <a:t>DEFINITION cont..</a:t>
            </a:r>
            <a:endParaRPr i="1" sz="6600"/>
          </a:p>
        </p:txBody>
      </p:sp>
      <p:sp>
        <p:nvSpPr>
          <p:cNvPr id="109" name="Google Shape;109;p4"/>
          <p:cNvSpPr txBox="1"/>
          <p:nvPr>
            <p:ph idx="1" type="body"/>
          </p:nvPr>
        </p:nvSpPr>
        <p:spPr>
          <a:xfrm>
            <a:off x="457200" y="2438400"/>
            <a:ext cx="8229600" cy="21336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000"/>
              <a:buNone/>
            </a:pPr>
            <a:r>
              <a:rPr lang="en-US" sz="3000"/>
              <a:t>Culture configuration of learned </a:t>
            </a:r>
            <a:r>
              <a:rPr lang="en-US" sz="3000" u="sng"/>
              <a:t>behavior</a:t>
            </a:r>
            <a:r>
              <a:rPr lang="en-US" sz="3000"/>
              <a:t> and results of behavior whose component elements are shared and transmitted by members of particular society– by Ralph Linton, 1945</a:t>
            </a:r>
            <a:endParaRPr sz="3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5"/>
          <p:cNvSpPr txBox="1"/>
          <p:nvPr>
            <p:ph type="title"/>
          </p:nvPr>
        </p:nvSpPr>
        <p:spPr>
          <a:xfrm>
            <a:off x="457200" y="7620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6600"/>
              <a:buFont typeface="Calibri"/>
              <a:buNone/>
            </a:pPr>
            <a:r>
              <a:rPr i="1" lang="en-US" sz="6600"/>
              <a:t>DEFINITION cont..</a:t>
            </a:r>
            <a:endParaRPr i="1" sz="6600"/>
          </a:p>
        </p:txBody>
      </p:sp>
      <p:sp>
        <p:nvSpPr>
          <p:cNvPr id="115" name="Google Shape;115;p5"/>
          <p:cNvSpPr txBox="1"/>
          <p:nvPr>
            <p:ph idx="1" type="body"/>
          </p:nvPr>
        </p:nvSpPr>
        <p:spPr>
          <a:xfrm>
            <a:off x="457200" y="1143000"/>
            <a:ext cx="8229600" cy="2133600"/>
          </a:xfrm>
          <a:prstGeom prst="rect">
            <a:avLst/>
          </a:prstGeom>
          <a:noFill/>
          <a:ln>
            <a:noFill/>
          </a:ln>
        </p:spPr>
        <p:txBody>
          <a:bodyPr anchorCtr="0" anchor="t" bIns="45700" lIns="91425" spcFirstLastPara="1" rIns="91425" wrap="square" tIns="45700">
            <a:noAutofit/>
          </a:bodyPr>
          <a:lstStyle/>
          <a:p>
            <a:pPr indent="-514350" lvl="0" marL="514350" rtl="0" algn="l">
              <a:spcBef>
                <a:spcPts val="0"/>
              </a:spcBef>
              <a:spcAft>
                <a:spcPts val="0"/>
              </a:spcAft>
              <a:buClr>
                <a:schemeClr val="dk1"/>
              </a:buClr>
              <a:buSzPts val="3600"/>
              <a:buFont typeface="Calibri"/>
              <a:buAutoNum type="arabicPeriod"/>
            </a:pPr>
            <a:r>
              <a:rPr lang="en-US" sz="3600"/>
              <a:t>Spiritual improvement, human thinking by practices and experiences</a:t>
            </a:r>
            <a:endParaRPr/>
          </a:p>
          <a:p>
            <a:pPr indent="-514350" lvl="0" marL="514350" rtl="0" algn="l">
              <a:spcBef>
                <a:spcPts val="720"/>
              </a:spcBef>
              <a:spcAft>
                <a:spcPts val="0"/>
              </a:spcAft>
              <a:buClr>
                <a:schemeClr val="dk1"/>
              </a:buClr>
              <a:buSzPts val="3600"/>
              <a:buFont typeface="Calibri"/>
              <a:buAutoNum type="arabicPeriod"/>
            </a:pPr>
            <a:r>
              <a:rPr lang="en-US" sz="3600"/>
              <a:t>The sum total of attitudes (sikap), values (nilai), beliefs (kepercayaan) and custom (adat/kebiasaan)</a:t>
            </a:r>
            <a:endParaRPr/>
          </a:p>
          <a:p>
            <a:pPr indent="-514350" lvl="0" marL="514350" rtl="0" algn="l">
              <a:spcBef>
                <a:spcPts val="720"/>
              </a:spcBef>
              <a:spcAft>
                <a:spcPts val="0"/>
              </a:spcAft>
              <a:buClr>
                <a:schemeClr val="dk1"/>
              </a:buClr>
              <a:buSzPts val="3600"/>
              <a:buFont typeface="Calibri"/>
              <a:buAutoNum type="arabicPeriod"/>
            </a:pPr>
            <a:r>
              <a:rPr lang="en-US" sz="3600"/>
              <a:t>Norms which influence personal character of the local population</a:t>
            </a:r>
            <a:endParaRPr/>
          </a:p>
          <a:p>
            <a:pPr indent="-514350" lvl="0" marL="514350" rtl="0" algn="l">
              <a:spcBef>
                <a:spcPts val="720"/>
              </a:spcBef>
              <a:spcAft>
                <a:spcPts val="0"/>
              </a:spcAft>
              <a:buClr>
                <a:schemeClr val="dk1"/>
              </a:buClr>
              <a:buSzPts val="3600"/>
              <a:buFont typeface="Calibri"/>
              <a:buAutoNum type="arabicPeriod"/>
            </a:pPr>
            <a:r>
              <a:rPr lang="en-US" sz="3600"/>
              <a:t>Learning, practicing, sharing  with the community</a:t>
            </a:r>
            <a:endParaRPr sz="36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CONCEPT OF CULTURE</a:t>
            </a:r>
            <a:endParaRPr/>
          </a:p>
        </p:txBody>
      </p:sp>
      <p:sp>
        <p:nvSpPr>
          <p:cNvPr id="121" name="Google Shape;121;p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chemeClr val="dk1"/>
              </a:buClr>
              <a:buSzPts val="3200"/>
              <a:buChar char="•"/>
            </a:pPr>
            <a:r>
              <a:rPr lang="en-US"/>
              <a:t>Culture is different across national borders and have a substantial impact on how business is normally conducted in different countries.</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Culture plays a major role in influencing human behavior, and understanding human behavior in a given situation is very important decision to engage in international business.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CONCEPT OF CULTURE</a:t>
            </a:r>
            <a:endParaRPr/>
          </a:p>
        </p:txBody>
      </p:sp>
      <p:sp>
        <p:nvSpPr>
          <p:cNvPr id="127" name="Google Shape;127;p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Culture is NOT a characteristic of individuals, its an attributes of a society and in compasses all members of that society who have been conditioned by similar life experience.</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Culture can be applied to groups of individuals in a country, society, profession or social organization.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cxnSp>
        <p:nvCxnSpPr>
          <p:cNvPr id="132" name="Google Shape;132;p8"/>
          <p:cNvCxnSpPr/>
          <p:nvPr/>
        </p:nvCxnSpPr>
        <p:spPr>
          <a:xfrm rot="-5400000">
            <a:off x="3962003" y="2361803"/>
            <a:ext cx="914400" cy="794"/>
          </a:xfrm>
          <a:prstGeom prst="straightConnector1">
            <a:avLst/>
          </a:prstGeom>
          <a:noFill/>
          <a:ln cap="flat" cmpd="sng" w="38100">
            <a:solidFill>
              <a:srgbClr val="4A7DBA"/>
            </a:solidFill>
            <a:prstDash val="solid"/>
            <a:round/>
            <a:headEnd len="med" w="med" type="stealth"/>
            <a:tailEnd len="med" w="med" type="stealth"/>
          </a:ln>
        </p:spPr>
      </p:cxnSp>
      <p:cxnSp>
        <p:nvCxnSpPr>
          <p:cNvPr id="133" name="Google Shape;133;p8"/>
          <p:cNvCxnSpPr/>
          <p:nvPr/>
        </p:nvCxnSpPr>
        <p:spPr>
          <a:xfrm>
            <a:off x="5410200" y="3886200"/>
            <a:ext cx="838200" cy="609600"/>
          </a:xfrm>
          <a:prstGeom prst="straightConnector1">
            <a:avLst/>
          </a:prstGeom>
          <a:noFill/>
          <a:ln cap="flat" cmpd="sng" w="38100">
            <a:solidFill>
              <a:srgbClr val="4A7DBA"/>
            </a:solidFill>
            <a:prstDash val="solid"/>
            <a:round/>
            <a:headEnd len="med" w="med" type="stealth"/>
            <a:tailEnd len="med" w="med" type="stealth"/>
          </a:ln>
        </p:spPr>
      </p:cxnSp>
      <p:cxnSp>
        <p:nvCxnSpPr>
          <p:cNvPr id="134" name="Google Shape;134;p8"/>
          <p:cNvCxnSpPr/>
          <p:nvPr/>
        </p:nvCxnSpPr>
        <p:spPr>
          <a:xfrm rot="-5400000">
            <a:off x="5410200" y="2590800"/>
            <a:ext cx="685800" cy="685800"/>
          </a:xfrm>
          <a:prstGeom prst="straightConnector1">
            <a:avLst/>
          </a:prstGeom>
          <a:noFill/>
          <a:ln cap="flat" cmpd="sng" w="38100">
            <a:solidFill>
              <a:srgbClr val="4A7DBA"/>
            </a:solidFill>
            <a:prstDash val="solid"/>
            <a:round/>
            <a:headEnd len="med" w="med" type="stealth"/>
            <a:tailEnd len="med" w="med" type="stealth"/>
          </a:ln>
        </p:spPr>
      </p:cxnSp>
      <p:cxnSp>
        <p:nvCxnSpPr>
          <p:cNvPr id="135" name="Google Shape;135;p8"/>
          <p:cNvCxnSpPr/>
          <p:nvPr/>
        </p:nvCxnSpPr>
        <p:spPr>
          <a:xfrm rot="5400000">
            <a:off x="2667000" y="3886200"/>
            <a:ext cx="685800" cy="685800"/>
          </a:xfrm>
          <a:prstGeom prst="straightConnector1">
            <a:avLst/>
          </a:prstGeom>
          <a:noFill/>
          <a:ln cap="flat" cmpd="sng" w="38100">
            <a:solidFill>
              <a:srgbClr val="4A7DBA"/>
            </a:solidFill>
            <a:prstDash val="solid"/>
            <a:round/>
            <a:headEnd len="med" w="med" type="stealth"/>
            <a:tailEnd len="med" w="med" type="stealth"/>
          </a:ln>
        </p:spPr>
      </p:cxnSp>
      <p:cxnSp>
        <p:nvCxnSpPr>
          <p:cNvPr id="136" name="Google Shape;136;p8"/>
          <p:cNvCxnSpPr/>
          <p:nvPr/>
        </p:nvCxnSpPr>
        <p:spPr>
          <a:xfrm>
            <a:off x="2514600" y="2819400"/>
            <a:ext cx="762000" cy="457200"/>
          </a:xfrm>
          <a:prstGeom prst="straightConnector1">
            <a:avLst/>
          </a:prstGeom>
          <a:noFill/>
          <a:ln cap="flat" cmpd="sng" w="38100">
            <a:solidFill>
              <a:srgbClr val="4A7DBA"/>
            </a:solidFill>
            <a:prstDash val="solid"/>
            <a:round/>
            <a:headEnd len="med" w="med" type="stealth"/>
            <a:tailEnd len="med" w="med" type="stealth"/>
          </a:ln>
        </p:spPr>
      </p:cxnSp>
      <p:sp>
        <p:nvSpPr>
          <p:cNvPr id="137" name="Google Shape;137;p8"/>
          <p:cNvSpPr txBox="1"/>
          <p:nvPr/>
        </p:nvSpPr>
        <p:spPr>
          <a:xfrm>
            <a:off x="2819400" y="533400"/>
            <a:ext cx="2590800" cy="914400"/>
          </a:xfrm>
          <a:prstGeom prst="rect">
            <a:avLst/>
          </a:prstGeom>
          <a:noFill/>
          <a:ln>
            <a:noFill/>
          </a:ln>
        </p:spPr>
        <p:txBody>
          <a:bodyPr anchorCtr="0" anchor="ctr" bIns="45700" lIns="91425" spcFirstLastPara="1" rIns="91425" wrap="square" tIns="45700">
            <a:normAutofit fontScale="85000"/>
          </a:bodyPr>
          <a:lstStyle/>
          <a:p>
            <a:pPr indent="0" lvl="0" marL="0" marR="0" rtl="0" algn="ctr">
              <a:lnSpc>
                <a:spcPct val="100000"/>
              </a:lnSpc>
              <a:spcBef>
                <a:spcPts val="0"/>
              </a:spcBef>
              <a:spcAft>
                <a:spcPts val="0"/>
              </a:spcAft>
              <a:buClr>
                <a:srgbClr val="17365D"/>
              </a:buClr>
              <a:buSzPct val="100000"/>
              <a:buFont typeface="Eater"/>
              <a:buNone/>
            </a:pPr>
            <a:r>
              <a:rPr b="0" i="0" lang="en-US" sz="4400" u="none" cap="none" strike="noStrike">
                <a:solidFill>
                  <a:srgbClr val="17365D"/>
                </a:solidFill>
                <a:latin typeface="Eater"/>
                <a:ea typeface="Eater"/>
                <a:cs typeface="Eater"/>
                <a:sym typeface="Eater"/>
              </a:rPr>
              <a:t>Religion</a:t>
            </a:r>
            <a:endParaRPr b="0" i="0" sz="4400" u="none" cap="none" strike="noStrike">
              <a:solidFill>
                <a:srgbClr val="17365D"/>
              </a:solidFill>
              <a:latin typeface="Eater"/>
              <a:ea typeface="Eater"/>
              <a:cs typeface="Eater"/>
              <a:sym typeface="Eater"/>
            </a:endParaRPr>
          </a:p>
        </p:txBody>
      </p:sp>
      <p:sp>
        <p:nvSpPr>
          <p:cNvPr id="138" name="Google Shape;138;p8"/>
          <p:cNvSpPr txBox="1"/>
          <p:nvPr/>
        </p:nvSpPr>
        <p:spPr>
          <a:xfrm>
            <a:off x="5638800" y="1371600"/>
            <a:ext cx="3505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17365D"/>
              </a:buClr>
              <a:buSzPts val="4400"/>
              <a:buFont typeface="Eater"/>
              <a:buNone/>
            </a:pPr>
            <a:r>
              <a:rPr b="0" i="0" lang="en-US" sz="3700" u="none" cap="none" strike="noStrike">
                <a:solidFill>
                  <a:srgbClr val="17365D"/>
                </a:solidFill>
                <a:latin typeface="Eater"/>
                <a:ea typeface="Eater"/>
                <a:cs typeface="Eater"/>
                <a:sym typeface="Eater"/>
              </a:rPr>
              <a:t>Attitudes &amp; Values</a:t>
            </a:r>
            <a:endParaRPr b="0" i="0" sz="3700" u="none" cap="none" strike="noStrike">
              <a:solidFill>
                <a:srgbClr val="17365D"/>
              </a:solidFill>
              <a:latin typeface="Eater"/>
              <a:ea typeface="Eater"/>
              <a:cs typeface="Eater"/>
              <a:sym typeface="Eater"/>
            </a:endParaRPr>
          </a:p>
        </p:txBody>
      </p:sp>
      <p:sp>
        <p:nvSpPr>
          <p:cNvPr id="139" name="Google Shape;139;p8"/>
          <p:cNvSpPr txBox="1"/>
          <p:nvPr/>
        </p:nvSpPr>
        <p:spPr>
          <a:xfrm>
            <a:off x="5486700" y="4191000"/>
            <a:ext cx="3505200" cy="1295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17365D"/>
              </a:buClr>
              <a:buSzPts val="4400"/>
              <a:buFont typeface="Eater"/>
              <a:buNone/>
            </a:pPr>
            <a:r>
              <a:rPr b="0" i="0" lang="en-US" sz="3700" u="none" cap="none" strike="noStrike">
                <a:solidFill>
                  <a:srgbClr val="17365D"/>
                </a:solidFill>
                <a:latin typeface="Eater"/>
                <a:ea typeface="Eater"/>
                <a:cs typeface="Eater"/>
                <a:sym typeface="Eater"/>
              </a:rPr>
              <a:t>Social Structure</a:t>
            </a:r>
            <a:endParaRPr sz="3700"/>
          </a:p>
        </p:txBody>
      </p:sp>
      <p:sp>
        <p:nvSpPr>
          <p:cNvPr id="140" name="Google Shape;140;p8"/>
          <p:cNvSpPr txBox="1"/>
          <p:nvPr/>
        </p:nvSpPr>
        <p:spPr>
          <a:xfrm>
            <a:off x="64700" y="1676400"/>
            <a:ext cx="30594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17365D"/>
              </a:buClr>
              <a:buSzPts val="4400"/>
              <a:buFont typeface="Eater"/>
              <a:buNone/>
            </a:pPr>
            <a:r>
              <a:rPr b="0" i="0" lang="en-US" sz="3700" u="none" cap="none" strike="noStrike">
                <a:solidFill>
                  <a:srgbClr val="17365D"/>
                </a:solidFill>
                <a:latin typeface="Eater"/>
                <a:ea typeface="Eater"/>
                <a:cs typeface="Eater"/>
                <a:sym typeface="Eater"/>
              </a:rPr>
              <a:t>Language</a:t>
            </a:r>
            <a:endParaRPr b="0" i="0" sz="3700" u="none" cap="none" strike="noStrike">
              <a:solidFill>
                <a:srgbClr val="17365D"/>
              </a:solidFill>
              <a:latin typeface="Eater"/>
              <a:ea typeface="Eater"/>
              <a:cs typeface="Eater"/>
              <a:sym typeface="Eater"/>
            </a:endParaRPr>
          </a:p>
        </p:txBody>
      </p:sp>
      <p:sp>
        <p:nvSpPr>
          <p:cNvPr id="141" name="Google Shape;141;p8"/>
          <p:cNvSpPr txBox="1"/>
          <p:nvPr/>
        </p:nvSpPr>
        <p:spPr>
          <a:xfrm>
            <a:off x="64700" y="4572000"/>
            <a:ext cx="4593600" cy="533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17365D"/>
              </a:buClr>
              <a:buSzPts val="4400"/>
              <a:buFont typeface="Eater"/>
              <a:buNone/>
            </a:pPr>
            <a:r>
              <a:rPr b="0" i="0" lang="en-US" sz="3700" u="none" cap="none" strike="noStrike">
                <a:solidFill>
                  <a:srgbClr val="17365D"/>
                </a:solidFill>
                <a:latin typeface="Eater"/>
                <a:ea typeface="Eater"/>
                <a:cs typeface="Eater"/>
                <a:sym typeface="Eater"/>
              </a:rPr>
              <a:t>Communication</a:t>
            </a:r>
            <a:endParaRPr b="0" i="0" sz="3700" u="none" cap="none" strike="noStrike">
              <a:solidFill>
                <a:srgbClr val="17365D"/>
              </a:solidFill>
              <a:latin typeface="Eater"/>
              <a:ea typeface="Eater"/>
              <a:cs typeface="Eater"/>
              <a:sym typeface="Eater"/>
            </a:endParaRPr>
          </a:p>
        </p:txBody>
      </p:sp>
      <p:sp>
        <p:nvSpPr>
          <p:cNvPr id="142" name="Google Shape;142;p8"/>
          <p:cNvSpPr txBox="1"/>
          <p:nvPr/>
        </p:nvSpPr>
        <p:spPr>
          <a:xfrm>
            <a:off x="533400" y="2514600"/>
            <a:ext cx="1828800" cy="1600438"/>
          </a:xfrm>
          <a:prstGeom prst="rect">
            <a:avLst/>
          </a:prstGeom>
          <a:noFill/>
          <a:ln>
            <a:noFill/>
          </a:ln>
        </p:spPr>
        <p:txBody>
          <a:bodyPr anchorCtr="0" anchor="t" bIns="45700" lIns="91425" spcFirstLastPara="1" rIns="91425" wrap="square" tIns="45700">
            <a:spAutoFit/>
          </a:bodyPr>
          <a:lstStyle/>
          <a:p>
            <a:pPr indent="-228600" lvl="1" marL="228600" marR="0" rtl="0" algn="l">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International Language</a:t>
            </a:r>
            <a:endParaRPr/>
          </a:p>
          <a:p>
            <a:pPr indent="-228600" lvl="1" marL="228600" marR="0" rtl="0" algn="l">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Lingua Franca</a:t>
            </a:r>
            <a:endParaRPr/>
          </a:p>
          <a:p>
            <a:pPr indent="-228600" lvl="1" marL="228600" marR="0" rtl="0" algn="l">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Translation</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3" name="Google Shape;143;p8"/>
          <p:cNvSpPr txBox="1"/>
          <p:nvPr/>
        </p:nvSpPr>
        <p:spPr>
          <a:xfrm>
            <a:off x="6400800" y="2362200"/>
            <a:ext cx="1454309" cy="1508105"/>
          </a:xfrm>
          <a:prstGeom prst="rect">
            <a:avLst/>
          </a:prstGeom>
          <a:noFill/>
          <a:ln>
            <a:noFill/>
          </a:ln>
        </p:spPr>
        <p:txBody>
          <a:bodyPr anchorCtr="0" anchor="t" bIns="45700" lIns="91425" spcFirstLastPara="1" rIns="91425" wrap="square" tIns="45700">
            <a:spAutoFit/>
          </a:bodyPr>
          <a:lstStyle/>
          <a:p>
            <a:pPr indent="-233363" lvl="1" marL="233363" marR="0" rtl="0" algn="l">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Time </a:t>
            </a:r>
            <a:endParaRPr/>
          </a:p>
          <a:p>
            <a:pPr indent="-233363" lvl="1" marL="233363" marR="0" rtl="0" algn="l">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Age</a:t>
            </a:r>
            <a:endParaRPr/>
          </a:p>
          <a:p>
            <a:pPr indent="-233363" lvl="1" marL="233363" marR="0" rtl="0" algn="l">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Education</a:t>
            </a:r>
            <a:endParaRPr/>
          </a:p>
          <a:p>
            <a:pPr indent="-233363" lvl="1" marL="233363" marR="0" rtl="0" algn="l">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Status</a:t>
            </a:r>
            <a:endParaRPr b="0" i="0" sz="2000" u="none" cap="none" strike="noStrike">
              <a:solidFill>
                <a:schemeClr val="dk1"/>
              </a:solidFill>
              <a:latin typeface="Calibri"/>
              <a:ea typeface="Calibri"/>
              <a:cs typeface="Calibri"/>
              <a:sym typeface="Calibri"/>
            </a:endParaRPr>
          </a:p>
        </p:txBody>
      </p:sp>
      <p:sp>
        <p:nvSpPr>
          <p:cNvPr id="144" name="Google Shape;144;p8"/>
          <p:cNvSpPr txBox="1"/>
          <p:nvPr/>
        </p:nvSpPr>
        <p:spPr>
          <a:xfrm>
            <a:off x="5945629" y="5338227"/>
            <a:ext cx="2055371" cy="1138773"/>
          </a:xfrm>
          <a:prstGeom prst="rect">
            <a:avLst/>
          </a:prstGeom>
          <a:noFill/>
          <a:ln>
            <a:noFill/>
          </a:ln>
        </p:spPr>
        <p:txBody>
          <a:bodyPr anchorCtr="0" anchor="t" bIns="45700" lIns="91425" spcFirstLastPara="1" rIns="91425" wrap="square" tIns="45700">
            <a:spAutoFit/>
          </a:bodyPr>
          <a:lstStyle/>
          <a:p>
            <a:pPr indent="-285750" lvl="1" marL="742950" marR="0" rtl="0" algn="l">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Individuals</a:t>
            </a:r>
            <a:endParaRPr/>
          </a:p>
          <a:p>
            <a:pPr indent="-285750" lvl="1" marL="742950" marR="0" rtl="0" algn="l">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Families</a:t>
            </a:r>
            <a:endParaRPr/>
          </a:p>
          <a:p>
            <a:pPr indent="-285750" lvl="1" marL="742950" marR="0" rtl="0" algn="l">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Groups</a:t>
            </a:r>
            <a:endParaRPr b="0" i="0" sz="2000" u="none" cap="none" strike="noStrike">
              <a:solidFill>
                <a:schemeClr val="dk1"/>
              </a:solidFill>
              <a:latin typeface="Calibri"/>
              <a:ea typeface="Calibri"/>
              <a:cs typeface="Calibri"/>
              <a:sym typeface="Calibri"/>
            </a:endParaRPr>
          </a:p>
        </p:txBody>
      </p:sp>
      <p:sp>
        <p:nvSpPr>
          <p:cNvPr id="145" name="Google Shape;145;p8"/>
          <p:cNvSpPr txBox="1"/>
          <p:nvPr/>
        </p:nvSpPr>
        <p:spPr>
          <a:xfrm>
            <a:off x="533400" y="5029200"/>
            <a:ext cx="1576137" cy="984885"/>
          </a:xfrm>
          <a:prstGeom prst="rect">
            <a:avLst/>
          </a:prstGeom>
          <a:noFill/>
          <a:ln>
            <a:noFill/>
          </a:ln>
        </p:spPr>
        <p:txBody>
          <a:bodyPr anchorCtr="0" anchor="t" bIns="45700" lIns="91425" spcFirstLastPara="1" rIns="91425" wrap="square" tIns="45700">
            <a:spAutoFit/>
          </a:bodyPr>
          <a:lstStyle/>
          <a:p>
            <a:pPr indent="-228600" lvl="1" marL="228600" marR="0" rtl="0" algn="l">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Verbal</a:t>
            </a:r>
            <a:endParaRPr/>
          </a:p>
          <a:p>
            <a:pPr indent="-228600" lvl="1" marL="228600" marR="0" rtl="0" algn="l">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Non Verbal</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6" name="Google Shape;146;p8"/>
          <p:cNvSpPr/>
          <p:nvPr/>
        </p:nvSpPr>
        <p:spPr>
          <a:xfrm>
            <a:off x="3200400" y="2819400"/>
            <a:ext cx="2438400" cy="175432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rgbClr val="FC7876"/>
                </a:solidFill>
                <a:latin typeface="Calibri"/>
                <a:ea typeface="Calibri"/>
                <a:cs typeface="Calibri"/>
                <a:sym typeface="Calibri"/>
              </a:rPr>
              <a:t>ELEMENT OF CULTURE</a:t>
            </a:r>
            <a:endParaRPr b="1" sz="3600" cap="none">
              <a:solidFill>
                <a:srgbClr val="FC7876"/>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id="151" name="Google Shape;151;p9"/>
          <p:cNvPicPr preferRelativeResize="0"/>
          <p:nvPr/>
        </p:nvPicPr>
        <p:blipFill rotWithShape="1">
          <a:blip r:embed="rId3">
            <a:alphaModFix/>
          </a:blip>
          <a:srcRect b="0" l="0" r="0" t="0"/>
          <a:stretch/>
        </p:blipFill>
        <p:spPr>
          <a:xfrm>
            <a:off x="0" y="0"/>
            <a:ext cx="9144000" cy="68579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pic>
        <p:nvPicPr>
          <p:cNvPr id="156" name="Google Shape;156;p10"/>
          <p:cNvPicPr preferRelativeResize="0"/>
          <p:nvPr/>
        </p:nvPicPr>
        <p:blipFill rotWithShape="1">
          <a:blip r:embed="rId3">
            <a:alphaModFix/>
          </a:blip>
          <a:srcRect b="0" l="0" r="0" t="0"/>
          <a:stretch/>
        </p:blipFill>
        <p:spPr>
          <a:xfrm>
            <a:off x="0" y="0"/>
            <a:ext cx="9144000" cy="6858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11"/>
          <p:cNvSpPr txBox="1"/>
          <p:nvPr>
            <p:ph type="title"/>
          </p:nvPr>
        </p:nvSpPr>
        <p:spPr>
          <a:xfrm>
            <a:off x="457200" y="76200"/>
            <a:ext cx="8229600" cy="7921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Meddon"/>
              <a:buNone/>
            </a:pPr>
            <a:r>
              <a:rPr lang="en-US">
                <a:latin typeface="Meddon"/>
                <a:ea typeface="Meddon"/>
                <a:cs typeface="Meddon"/>
                <a:sym typeface="Meddon"/>
              </a:rPr>
              <a:t>Hofstede’s 5 Dimension of National Culture *</a:t>
            </a:r>
            <a:endParaRPr>
              <a:latin typeface="Meddon"/>
              <a:ea typeface="Meddon"/>
              <a:cs typeface="Meddon"/>
              <a:sym typeface="Meddon"/>
            </a:endParaRPr>
          </a:p>
        </p:txBody>
      </p:sp>
      <p:sp>
        <p:nvSpPr>
          <p:cNvPr id="162" name="Google Shape;162;p11"/>
          <p:cNvSpPr txBox="1"/>
          <p:nvPr/>
        </p:nvSpPr>
        <p:spPr>
          <a:xfrm>
            <a:off x="228601" y="914400"/>
            <a:ext cx="26670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INDIVIDUALISM</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The interests of the individual take precedence</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63" name="Google Shape;163;p11"/>
          <p:cNvSpPr txBox="1"/>
          <p:nvPr/>
        </p:nvSpPr>
        <p:spPr>
          <a:xfrm>
            <a:off x="6169660" y="905470"/>
            <a:ext cx="26670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COLLECTIVISM</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The interests of the group take precedence</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64" name="Google Shape;164;p11"/>
          <p:cNvSpPr txBox="1"/>
          <p:nvPr/>
        </p:nvSpPr>
        <p:spPr>
          <a:xfrm>
            <a:off x="228600" y="2133600"/>
            <a:ext cx="26670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POWER RESPECT</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Authority is inherent in one’s position within a hierarchy</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65" name="Google Shape;165;p11"/>
          <p:cNvSpPr txBox="1"/>
          <p:nvPr/>
        </p:nvSpPr>
        <p:spPr>
          <a:xfrm>
            <a:off x="6169660" y="2057400"/>
            <a:ext cx="2667000" cy="116955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POWER TOLERANCE</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Individuals assess authority in view of its perceived rightness or their own personal interests</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66" name="Google Shape;166;p11"/>
          <p:cNvSpPr txBox="1"/>
          <p:nvPr/>
        </p:nvSpPr>
        <p:spPr>
          <a:xfrm>
            <a:off x="228600" y="3352800"/>
            <a:ext cx="2667000" cy="116955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UNCERTAINTY ACCEPTANCE</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Positive response to change and new opportunities</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67" name="Google Shape;167;p11"/>
          <p:cNvSpPr txBox="1"/>
          <p:nvPr/>
        </p:nvSpPr>
        <p:spPr>
          <a:xfrm>
            <a:off x="228600" y="4572000"/>
            <a:ext cx="26670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AGGRESSIVE GOAL BEHAVIOUR</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Value material possessions, money, and assertiveness</a:t>
            </a:r>
            <a:endParaRPr/>
          </a:p>
        </p:txBody>
      </p:sp>
      <p:sp>
        <p:nvSpPr>
          <p:cNvPr id="168" name="Google Shape;168;p11"/>
          <p:cNvSpPr txBox="1"/>
          <p:nvPr/>
        </p:nvSpPr>
        <p:spPr>
          <a:xfrm>
            <a:off x="228600" y="5867400"/>
            <a:ext cx="2667000" cy="73866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LONG –TERM OUTLOOK</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Value dedication, hard work, and thrift</a:t>
            </a:r>
            <a:endParaRPr/>
          </a:p>
        </p:txBody>
      </p:sp>
      <p:sp>
        <p:nvSpPr>
          <p:cNvPr id="169" name="Google Shape;169;p11"/>
          <p:cNvSpPr txBox="1"/>
          <p:nvPr/>
        </p:nvSpPr>
        <p:spPr>
          <a:xfrm>
            <a:off x="6169660" y="3276600"/>
            <a:ext cx="2667000" cy="116955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UNCERTAINTY AVOIDANCE</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Prefer structure and a consistence routine</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70" name="Google Shape;170;p11"/>
          <p:cNvSpPr txBox="1"/>
          <p:nvPr/>
        </p:nvSpPr>
        <p:spPr>
          <a:xfrm>
            <a:off x="6159500" y="4611469"/>
            <a:ext cx="2755900" cy="73866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PASSIVE GOAL BEHAVIOUR</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Value social relevance, quality of life, and the welfare of others</a:t>
            </a:r>
            <a:endParaRPr/>
          </a:p>
        </p:txBody>
      </p:sp>
      <p:sp>
        <p:nvSpPr>
          <p:cNvPr id="171" name="Google Shape;171;p11"/>
          <p:cNvSpPr txBox="1"/>
          <p:nvPr/>
        </p:nvSpPr>
        <p:spPr>
          <a:xfrm>
            <a:off x="6169660" y="5906869"/>
            <a:ext cx="2667000" cy="73866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SHORT–TERM OUTLOOK</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Value traditions, social obligations</a:t>
            </a:r>
            <a:endParaRPr/>
          </a:p>
        </p:txBody>
      </p:sp>
      <p:sp>
        <p:nvSpPr>
          <p:cNvPr id="172" name="Google Shape;172;p11"/>
          <p:cNvSpPr/>
          <p:nvPr/>
        </p:nvSpPr>
        <p:spPr>
          <a:xfrm>
            <a:off x="2971800" y="762000"/>
            <a:ext cx="3200400" cy="990600"/>
          </a:xfrm>
          <a:prstGeom prst="leftRightArrow">
            <a:avLst>
              <a:gd fmla="val 50000" name="adj1"/>
              <a:gd fmla="val 50000" name="adj2"/>
            </a:avLst>
          </a:prstGeom>
          <a:solidFill>
            <a:srgbClr val="E36C0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SOCIAL ORIENTATION</a:t>
            </a:r>
            <a:endParaRPr sz="1800">
              <a:solidFill>
                <a:schemeClr val="dk1"/>
              </a:solidFill>
              <a:latin typeface="Calibri"/>
              <a:ea typeface="Calibri"/>
              <a:cs typeface="Calibri"/>
              <a:sym typeface="Calibri"/>
            </a:endParaRPr>
          </a:p>
        </p:txBody>
      </p:sp>
      <p:sp>
        <p:nvSpPr>
          <p:cNvPr id="173" name="Google Shape;173;p11"/>
          <p:cNvSpPr/>
          <p:nvPr/>
        </p:nvSpPr>
        <p:spPr>
          <a:xfrm>
            <a:off x="2971800" y="1981200"/>
            <a:ext cx="3200400" cy="990600"/>
          </a:xfrm>
          <a:prstGeom prst="leftRightArrow">
            <a:avLst>
              <a:gd fmla="val 50000" name="adj1"/>
              <a:gd fmla="val 50000" name="adj2"/>
            </a:avLst>
          </a:prstGeom>
          <a:solidFill>
            <a:srgbClr val="92D05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POWER ORIENTATION</a:t>
            </a:r>
            <a:endParaRPr sz="1800">
              <a:solidFill>
                <a:schemeClr val="dk1"/>
              </a:solidFill>
              <a:latin typeface="Calibri"/>
              <a:ea typeface="Calibri"/>
              <a:cs typeface="Calibri"/>
              <a:sym typeface="Calibri"/>
            </a:endParaRPr>
          </a:p>
        </p:txBody>
      </p:sp>
      <p:sp>
        <p:nvSpPr>
          <p:cNvPr id="174" name="Google Shape;174;p11"/>
          <p:cNvSpPr/>
          <p:nvPr/>
        </p:nvSpPr>
        <p:spPr>
          <a:xfrm>
            <a:off x="2971800" y="3200400"/>
            <a:ext cx="3200400" cy="990600"/>
          </a:xfrm>
          <a:prstGeom prst="leftRightArrow">
            <a:avLst>
              <a:gd fmla="val 50000" name="adj1"/>
              <a:gd fmla="val 50000" name="adj2"/>
            </a:avLst>
          </a:prstGeom>
          <a:solidFill>
            <a:srgbClr val="00B0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UNCERTAINTY ORIENTATION</a:t>
            </a:r>
            <a:endParaRPr sz="1800">
              <a:solidFill>
                <a:schemeClr val="dk1"/>
              </a:solidFill>
              <a:latin typeface="Calibri"/>
              <a:ea typeface="Calibri"/>
              <a:cs typeface="Calibri"/>
              <a:sym typeface="Calibri"/>
            </a:endParaRPr>
          </a:p>
        </p:txBody>
      </p:sp>
      <p:sp>
        <p:nvSpPr>
          <p:cNvPr id="175" name="Google Shape;175;p11"/>
          <p:cNvSpPr/>
          <p:nvPr/>
        </p:nvSpPr>
        <p:spPr>
          <a:xfrm>
            <a:off x="2971800" y="4419600"/>
            <a:ext cx="3200400" cy="990600"/>
          </a:xfrm>
          <a:prstGeom prst="leftRightArrow">
            <a:avLst>
              <a:gd fmla="val 50000" name="adj1"/>
              <a:gd fmla="val 50000" name="adj2"/>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GOAL ORIENTATION</a:t>
            </a:r>
            <a:endParaRPr sz="1800">
              <a:solidFill>
                <a:schemeClr val="dk1"/>
              </a:solidFill>
              <a:latin typeface="Calibri"/>
              <a:ea typeface="Calibri"/>
              <a:cs typeface="Calibri"/>
              <a:sym typeface="Calibri"/>
            </a:endParaRPr>
          </a:p>
        </p:txBody>
      </p:sp>
      <p:sp>
        <p:nvSpPr>
          <p:cNvPr id="176" name="Google Shape;176;p11"/>
          <p:cNvSpPr/>
          <p:nvPr/>
        </p:nvSpPr>
        <p:spPr>
          <a:xfrm>
            <a:off x="2971800" y="5562600"/>
            <a:ext cx="3200400" cy="990600"/>
          </a:xfrm>
          <a:prstGeom prst="leftRightArrow">
            <a:avLst>
              <a:gd fmla="val 50000" name="adj1"/>
              <a:gd fmla="val 50000" name="adj2"/>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TIME ORIENTATION</a:t>
            </a:r>
            <a:endParaRPr sz="1800">
              <a:solidFill>
                <a:schemeClr val="dk1"/>
              </a:solidFill>
              <a:latin typeface="Calibri"/>
              <a:ea typeface="Calibri"/>
              <a:cs typeface="Calibri"/>
              <a:sym typeface="Calibri"/>
            </a:endParaRPr>
          </a:p>
        </p:txBody>
      </p:sp>
      <p:sp>
        <p:nvSpPr>
          <p:cNvPr id="177" name="Google Shape;177;p11"/>
          <p:cNvSpPr txBox="1"/>
          <p:nvPr/>
        </p:nvSpPr>
        <p:spPr>
          <a:xfrm>
            <a:off x="3581400" y="1447800"/>
            <a:ext cx="198120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Calibri"/>
                <a:ea typeface="Calibri"/>
                <a:cs typeface="Calibri"/>
                <a:sym typeface="Calibri"/>
              </a:rPr>
              <a:t>Relative importance of the interests of the individuals vs. the interests of the group</a:t>
            </a:r>
            <a:endParaRPr sz="1200">
              <a:solidFill>
                <a:schemeClr val="dk1"/>
              </a:solidFill>
              <a:latin typeface="Calibri"/>
              <a:ea typeface="Calibri"/>
              <a:cs typeface="Calibri"/>
              <a:sym typeface="Calibri"/>
            </a:endParaRPr>
          </a:p>
        </p:txBody>
      </p:sp>
      <p:sp>
        <p:nvSpPr>
          <p:cNvPr id="178" name="Google Shape;178;p11"/>
          <p:cNvSpPr txBox="1"/>
          <p:nvPr/>
        </p:nvSpPr>
        <p:spPr>
          <a:xfrm>
            <a:off x="3581400" y="2667000"/>
            <a:ext cx="198120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Calibri"/>
                <a:ea typeface="Calibri"/>
                <a:cs typeface="Calibri"/>
                <a:sym typeface="Calibri"/>
              </a:rPr>
              <a:t>The appropriateness of power/ authority within organization</a:t>
            </a:r>
            <a:endParaRPr sz="1200">
              <a:solidFill>
                <a:schemeClr val="dk1"/>
              </a:solidFill>
              <a:latin typeface="Calibri"/>
              <a:ea typeface="Calibri"/>
              <a:cs typeface="Calibri"/>
              <a:sym typeface="Calibri"/>
            </a:endParaRPr>
          </a:p>
        </p:txBody>
      </p:sp>
      <p:sp>
        <p:nvSpPr>
          <p:cNvPr id="179" name="Google Shape;179;p11"/>
          <p:cNvSpPr txBox="1"/>
          <p:nvPr/>
        </p:nvSpPr>
        <p:spPr>
          <a:xfrm>
            <a:off x="3581400" y="3886200"/>
            <a:ext cx="198120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Calibri"/>
                <a:ea typeface="Calibri"/>
                <a:cs typeface="Calibri"/>
                <a:sym typeface="Calibri"/>
              </a:rPr>
              <a:t>An emotional response to uncertainty and change</a:t>
            </a:r>
            <a:endParaRPr sz="1200">
              <a:solidFill>
                <a:schemeClr val="dk1"/>
              </a:solidFill>
              <a:latin typeface="Calibri"/>
              <a:ea typeface="Calibri"/>
              <a:cs typeface="Calibri"/>
              <a:sym typeface="Calibri"/>
            </a:endParaRPr>
          </a:p>
        </p:txBody>
      </p:sp>
      <p:sp>
        <p:nvSpPr>
          <p:cNvPr id="180" name="Google Shape;180;p11"/>
          <p:cNvSpPr txBox="1"/>
          <p:nvPr/>
        </p:nvSpPr>
        <p:spPr>
          <a:xfrm>
            <a:off x="3581400" y="5105400"/>
            <a:ext cx="198120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Calibri"/>
                <a:ea typeface="Calibri"/>
                <a:cs typeface="Calibri"/>
                <a:sym typeface="Calibri"/>
              </a:rPr>
              <a:t>What motivates people to achieve different goals</a:t>
            </a:r>
            <a:endParaRPr sz="1200">
              <a:solidFill>
                <a:schemeClr val="dk1"/>
              </a:solidFill>
              <a:latin typeface="Calibri"/>
              <a:ea typeface="Calibri"/>
              <a:cs typeface="Calibri"/>
              <a:sym typeface="Calibri"/>
            </a:endParaRPr>
          </a:p>
        </p:txBody>
      </p:sp>
      <p:sp>
        <p:nvSpPr>
          <p:cNvPr id="181" name="Google Shape;181;p11"/>
          <p:cNvSpPr txBox="1"/>
          <p:nvPr/>
        </p:nvSpPr>
        <p:spPr>
          <a:xfrm>
            <a:off x="3352800" y="6248400"/>
            <a:ext cx="243840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Calibri"/>
                <a:ea typeface="Calibri"/>
                <a:cs typeface="Calibri"/>
                <a:sym typeface="Calibri"/>
              </a:rPr>
              <a:t>The extent to which members of a culture adopt a long-term or a short term outlook on work and life</a:t>
            </a:r>
            <a:endParaRPr sz="12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12"/>
          <p:cNvSpPr txBox="1"/>
          <p:nvPr>
            <p:ph type="title"/>
          </p:nvPr>
        </p:nvSpPr>
        <p:spPr>
          <a:xfrm>
            <a:off x="457200" y="762000"/>
            <a:ext cx="8229600" cy="45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sz="4000"/>
              <a:t>LANGUAGE</a:t>
            </a:r>
            <a:endParaRPr sz="4000"/>
          </a:p>
        </p:txBody>
      </p:sp>
      <p:sp>
        <p:nvSpPr>
          <p:cNvPr id="187" name="Google Shape;187;p12"/>
          <p:cNvSpPr txBox="1"/>
          <p:nvPr>
            <p:ph idx="1" type="body"/>
          </p:nvPr>
        </p:nvSpPr>
        <p:spPr>
          <a:xfrm>
            <a:off x="457200" y="1143000"/>
            <a:ext cx="8382000" cy="12954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400"/>
              <a:buChar char="•"/>
            </a:pPr>
            <a:r>
              <a:rPr lang="en-US" sz="2400"/>
              <a:t>Different language make different meaning</a:t>
            </a:r>
            <a:endParaRPr/>
          </a:p>
          <a:p>
            <a:pPr indent="-342900" lvl="0" marL="342900" rtl="0" algn="l">
              <a:spcBef>
                <a:spcPts val="480"/>
              </a:spcBef>
              <a:spcAft>
                <a:spcPts val="0"/>
              </a:spcAft>
              <a:buClr>
                <a:schemeClr val="dk1"/>
              </a:buClr>
              <a:buSzPts val="2400"/>
              <a:buChar char="•"/>
            </a:pPr>
            <a:r>
              <a:rPr lang="en-US" sz="2400"/>
              <a:t>Translation may incur cost (appointing translator)</a:t>
            </a:r>
            <a:endParaRPr/>
          </a:p>
          <a:p>
            <a:pPr indent="-342900" lvl="0" marL="342900" rtl="0" algn="l">
              <a:spcBef>
                <a:spcPts val="480"/>
              </a:spcBef>
              <a:spcAft>
                <a:spcPts val="0"/>
              </a:spcAft>
              <a:buClr>
                <a:schemeClr val="dk1"/>
              </a:buClr>
              <a:buSzPts val="2400"/>
              <a:buChar char="•"/>
            </a:pPr>
            <a:r>
              <a:rPr lang="en-US" sz="2400"/>
              <a:t>May influence the way of communication (verbal or nonverbal)</a:t>
            </a:r>
            <a:endParaRPr/>
          </a:p>
          <a:p>
            <a:pPr indent="-342900" lvl="0" marL="342900" rtl="0" algn="l">
              <a:spcBef>
                <a:spcPts val="480"/>
              </a:spcBef>
              <a:spcAft>
                <a:spcPts val="0"/>
              </a:spcAft>
              <a:buClr>
                <a:schemeClr val="dk1"/>
              </a:buClr>
              <a:buSzPts val="2400"/>
              <a:buChar char="•"/>
            </a:pPr>
            <a:r>
              <a:rPr lang="en-US" sz="2400"/>
              <a:t>Ex: Chevrolet Nova for Mexican = not function</a:t>
            </a:r>
            <a:endParaRPr sz="2400"/>
          </a:p>
        </p:txBody>
      </p:sp>
      <p:sp>
        <p:nvSpPr>
          <p:cNvPr id="188" name="Google Shape;188;p12"/>
          <p:cNvSpPr txBox="1"/>
          <p:nvPr/>
        </p:nvSpPr>
        <p:spPr>
          <a:xfrm>
            <a:off x="1600200" y="2590800"/>
            <a:ext cx="5638800" cy="11430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4400"/>
              <a:buFont typeface="Calibri"/>
              <a:buNone/>
            </a:pPr>
            <a:r>
              <a:rPr lang="en-US" sz="4000">
                <a:solidFill>
                  <a:schemeClr val="dk1"/>
                </a:solidFill>
                <a:latin typeface="Calibri"/>
                <a:ea typeface="Calibri"/>
                <a:cs typeface="Calibri"/>
                <a:sym typeface="Calibri"/>
              </a:rPr>
              <a:t>RELIGION</a:t>
            </a:r>
            <a:endParaRPr b="0" i="0" sz="4000" u="none" cap="none" strike="noStrike">
              <a:solidFill>
                <a:schemeClr val="dk1"/>
              </a:solidFill>
              <a:latin typeface="Calibri"/>
              <a:ea typeface="Calibri"/>
              <a:cs typeface="Calibri"/>
              <a:sym typeface="Calibri"/>
            </a:endParaRPr>
          </a:p>
        </p:txBody>
      </p:sp>
      <p:sp>
        <p:nvSpPr>
          <p:cNvPr id="189" name="Google Shape;189;p12"/>
          <p:cNvSpPr txBox="1"/>
          <p:nvPr/>
        </p:nvSpPr>
        <p:spPr>
          <a:xfrm>
            <a:off x="533400" y="3429000"/>
            <a:ext cx="8229600" cy="3429000"/>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Many culture </a:t>
            </a:r>
            <a:r>
              <a:rPr lang="en-US" sz="2400">
                <a:solidFill>
                  <a:schemeClr val="dk1"/>
                </a:solidFill>
                <a:latin typeface="Calibri"/>
                <a:ea typeface="Calibri"/>
                <a:cs typeface="Calibri"/>
                <a:sym typeface="Calibri"/>
              </a:rPr>
              <a:t>is</a:t>
            </a:r>
            <a:r>
              <a:rPr lang="en-US" sz="2400">
                <a:solidFill>
                  <a:schemeClr val="dk1"/>
                </a:solidFill>
                <a:latin typeface="Calibri"/>
                <a:ea typeface="Calibri"/>
                <a:cs typeface="Calibri"/>
                <a:sym typeface="Calibri"/>
              </a:rPr>
              <a:t> based on religion</a:t>
            </a:r>
            <a:endParaRPr b="0" i="0" sz="2400" u="none" cap="none" strike="noStrike">
              <a:solidFill>
                <a:schemeClr val="dk1"/>
              </a:solidFill>
              <a:latin typeface="Calibri"/>
              <a:ea typeface="Calibri"/>
              <a:cs typeface="Calibri"/>
              <a:sym typeface="Calibri"/>
            </a:endParaRPr>
          </a:p>
          <a:p>
            <a:pPr indent="-342900" lvl="0" marL="342900" marR="0" rtl="0" algn="l">
              <a:lnSpc>
                <a:spcPct val="100000"/>
              </a:lnSpc>
              <a:spcBef>
                <a:spcPts val="48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Bcoz within the major religions are many factions whose specific beliefs may affect business</a:t>
            </a:r>
            <a:endParaRPr/>
          </a:p>
          <a:p>
            <a:pPr indent="-342900" lvl="0" marL="342900" marR="0" rtl="0" algn="l">
              <a:spcBef>
                <a:spcPts val="48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All religions must be respected and avoid any issues that may affect the sensitivity of the religion</a:t>
            </a:r>
            <a:endParaRPr b="0" i="0" sz="2400" u="none" cap="none" strike="noStrike">
              <a:solidFill>
                <a:schemeClr val="dk1"/>
              </a:solidFill>
              <a:latin typeface="Calibri"/>
              <a:ea typeface="Calibri"/>
              <a:cs typeface="Calibri"/>
              <a:sym typeface="Calibri"/>
            </a:endParaRPr>
          </a:p>
          <a:p>
            <a:pPr indent="-342900" lvl="0" marL="342900" marR="0" rtl="0" algn="l">
              <a:lnSpc>
                <a:spcPct val="100000"/>
              </a:lnSpc>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Ex: Some Christian groups forgo alcohol, but </a:t>
            </a:r>
            <a:r>
              <a:rPr lang="en-US" sz="2400">
                <a:solidFill>
                  <a:schemeClr val="dk1"/>
                </a:solidFill>
                <a:latin typeface="Calibri"/>
                <a:ea typeface="Calibri"/>
                <a:cs typeface="Calibri"/>
                <a:sym typeface="Calibri"/>
              </a:rPr>
              <a:t>o</a:t>
            </a:r>
            <a:r>
              <a:rPr b="0" i="0" lang="en-US" sz="2400" u="none" cap="none" strike="noStrike">
                <a:solidFill>
                  <a:schemeClr val="dk1"/>
                </a:solidFill>
                <a:latin typeface="Calibri"/>
                <a:ea typeface="Calibri"/>
                <a:cs typeface="Calibri"/>
                <a:sym typeface="Calibri"/>
              </a:rPr>
              <a:t>thers do not</a:t>
            </a:r>
            <a:endParaRPr/>
          </a:p>
          <a:p>
            <a:pPr indent="-342900" lvl="0" marL="342900" marR="0" rtl="0" algn="l">
              <a:lnSpc>
                <a:spcPct val="100000"/>
              </a:lnSpc>
              <a:spcBef>
                <a:spcPts val="48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Ex: Friday is normally not a workday in predominantly Muslim country bcoz it is a day of worship</a:t>
            </a:r>
            <a:endParaRPr b="0" i="0" sz="2400" u="none" cap="none" strike="noStrike">
              <a:solidFill>
                <a:schemeClr val="dk1"/>
              </a:solidFill>
              <a:latin typeface="Calibri"/>
              <a:ea typeface="Calibri"/>
              <a:cs typeface="Calibri"/>
              <a:sym typeface="Calibri"/>
            </a:endParaRPr>
          </a:p>
        </p:txBody>
      </p:sp>
      <p:sp>
        <p:nvSpPr>
          <p:cNvPr id="190" name="Google Shape;190;p12"/>
          <p:cNvSpPr txBox="1"/>
          <p:nvPr/>
        </p:nvSpPr>
        <p:spPr>
          <a:xfrm>
            <a:off x="457200" y="152400"/>
            <a:ext cx="8382000" cy="533400"/>
          </a:xfrm>
          <a:prstGeom prst="rect">
            <a:avLst/>
          </a:prstGeom>
          <a:gradFill>
            <a:gsLst>
              <a:gs pos="0">
                <a:srgbClr val="DAFEA4"/>
              </a:gs>
              <a:gs pos="35000">
                <a:srgbClr val="E3FEBF"/>
              </a:gs>
              <a:gs pos="100000">
                <a:srgbClr val="F4FEE6"/>
              </a:gs>
            </a:gsLst>
            <a:lin ang="16200000" scaled="0"/>
          </a:gradFill>
          <a:ln cap="flat" cmpd="sng" w="9525">
            <a:solidFill>
              <a:srgbClr val="97B853"/>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rmAutofit fontScale="67500" lnSpcReduction="20000"/>
          </a:bodyPr>
          <a:lstStyle/>
          <a:p>
            <a:pPr indent="0" lvl="0" marL="0" marR="0" rtl="0" algn="ctr">
              <a:lnSpc>
                <a:spcPct val="100000"/>
              </a:lnSpc>
              <a:spcBef>
                <a:spcPts val="0"/>
              </a:spcBef>
              <a:spcAft>
                <a:spcPts val="0"/>
              </a:spcAft>
              <a:buClr>
                <a:schemeClr val="dk1"/>
              </a:buClr>
              <a:buSzPct val="100000"/>
              <a:buFont typeface="Calibri"/>
              <a:buNone/>
            </a:pPr>
            <a:r>
              <a:rPr b="0" i="0" lang="en-US" sz="5400" u="none" cap="none" strike="noStrike">
                <a:solidFill>
                  <a:schemeClr val="dk1"/>
                </a:solidFill>
                <a:latin typeface="Calibri"/>
                <a:ea typeface="Calibri"/>
                <a:cs typeface="Calibri"/>
                <a:sym typeface="Calibri"/>
              </a:rPr>
              <a:t> CAUSES CULTURE DIFFERENCE?</a:t>
            </a:r>
            <a:endParaRPr b="0" i="0" sz="54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13"/>
          <p:cNvSpPr txBox="1"/>
          <p:nvPr>
            <p:ph type="title"/>
          </p:nvPr>
        </p:nvSpPr>
        <p:spPr>
          <a:xfrm>
            <a:off x="457200" y="76200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ATTITUDE &amp; VALUE</a:t>
            </a:r>
            <a:endParaRPr/>
          </a:p>
        </p:txBody>
      </p:sp>
      <p:sp>
        <p:nvSpPr>
          <p:cNvPr id="196" name="Google Shape;196;p13"/>
          <p:cNvSpPr txBox="1"/>
          <p:nvPr>
            <p:ph idx="1" type="body"/>
          </p:nvPr>
        </p:nvSpPr>
        <p:spPr>
          <a:xfrm>
            <a:off x="457200" y="1752600"/>
            <a:ext cx="8229600" cy="13716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Char char="•"/>
            </a:pPr>
            <a:r>
              <a:rPr lang="en-US" sz="2400"/>
              <a:t>The way that culture interpretation same attitude &amp; value</a:t>
            </a:r>
            <a:endParaRPr/>
          </a:p>
          <a:p>
            <a:pPr indent="-342900" lvl="0" marL="342900" rtl="0" algn="l">
              <a:spcBef>
                <a:spcPts val="480"/>
              </a:spcBef>
              <a:spcAft>
                <a:spcPts val="0"/>
              </a:spcAft>
              <a:buClr>
                <a:schemeClr val="dk1"/>
              </a:buClr>
              <a:buSzPts val="2400"/>
              <a:buChar char="•"/>
            </a:pPr>
            <a:r>
              <a:rPr lang="en-US" sz="2400"/>
              <a:t>Ex: Sent parent to “Rumah Orang Tua” for western people its good but for east society its impolite to parent</a:t>
            </a:r>
            <a:endParaRPr sz="2400"/>
          </a:p>
        </p:txBody>
      </p:sp>
      <p:sp>
        <p:nvSpPr>
          <p:cNvPr id="197" name="Google Shape;197;p13"/>
          <p:cNvSpPr txBox="1"/>
          <p:nvPr/>
        </p:nvSpPr>
        <p:spPr>
          <a:xfrm>
            <a:off x="1676400" y="3048000"/>
            <a:ext cx="5638800" cy="11430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4400"/>
              <a:buFont typeface="Calibri"/>
              <a:buNone/>
            </a:pPr>
            <a:r>
              <a:rPr lang="en-US" sz="4400">
                <a:solidFill>
                  <a:schemeClr val="dk1"/>
                </a:solidFill>
                <a:latin typeface="Calibri"/>
                <a:ea typeface="Calibri"/>
                <a:cs typeface="Calibri"/>
                <a:sym typeface="Calibri"/>
              </a:rPr>
              <a:t>EDUCATION LEVEL</a:t>
            </a:r>
            <a:endParaRPr b="0" i="0" sz="4400" u="none" cap="none" strike="noStrike">
              <a:solidFill>
                <a:schemeClr val="dk1"/>
              </a:solidFill>
              <a:latin typeface="Calibri"/>
              <a:ea typeface="Calibri"/>
              <a:cs typeface="Calibri"/>
              <a:sym typeface="Calibri"/>
            </a:endParaRPr>
          </a:p>
        </p:txBody>
      </p:sp>
      <p:sp>
        <p:nvSpPr>
          <p:cNvPr id="198" name="Google Shape;198;p13"/>
          <p:cNvSpPr txBox="1"/>
          <p:nvPr/>
        </p:nvSpPr>
        <p:spPr>
          <a:xfrm>
            <a:off x="457200" y="3886200"/>
            <a:ext cx="8229600" cy="2819400"/>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100000"/>
              </a:lnSpc>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It shows the degree of literacy </a:t>
            </a:r>
            <a:endParaRPr/>
          </a:p>
          <a:p>
            <a:pPr indent="-342900" lvl="0" marL="342900" marR="0" rtl="0" algn="l">
              <a:lnSpc>
                <a:spcPct val="100000"/>
              </a:lnSpc>
              <a:spcBef>
                <a:spcPts val="48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Normally it effect the form of communication, it make easy for business negotiation process with country which have high literacy</a:t>
            </a:r>
            <a:endParaRPr b="0" i="0" sz="2400" u="none" cap="none" strike="noStrike">
              <a:solidFill>
                <a:schemeClr val="dk1"/>
              </a:solidFill>
              <a:latin typeface="Calibri"/>
              <a:ea typeface="Calibri"/>
              <a:cs typeface="Calibri"/>
              <a:sym typeface="Calibri"/>
            </a:endParaRPr>
          </a:p>
          <a:p>
            <a:pPr indent="-342900" lvl="0" marL="342900" marR="0" rtl="0" algn="l">
              <a:lnSpc>
                <a:spcPct val="100000"/>
              </a:lnSpc>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Needs</a:t>
            </a:r>
            <a:r>
              <a:rPr b="0" i="0" lang="en-US" sz="2400" u="none" cap="none" strike="noStrike">
                <a:solidFill>
                  <a:schemeClr val="dk1"/>
                </a:solidFill>
                <a:latin typeface="Calibri"/>
                <a:ea typeface="Calibri"/>
                <a:cs typeface="Calibri"/>
                <a:sym typeface="Calibri"/>
              </a:rPr>
              <a:t> to be taken seriously for a market that has a very low literacy rate becoz it may</a:t>
            </a:r>
            <a:r>
              <a:rPr lang="en-US" sz="2400">
                <a:solidFill>
                  <a:schemeClr val="dk1"/>
                </a:solidFill>
                <a:latin typeface="Calibri"/>
                <a:ea typeface="Calibri"/>
                <a:cs typeface="Calibri"/>
                <a:sym typeface="Calibri"/>
              </a:rPr>
              <a:t> affect the level of user acceptance of a product or service</a:t>
            </a:r>
            <a:endParaRPr b="0" i="0" sz="2400" u="none" cap="none" strike="noStrike">
              <a:solidFill>
                <a:schemeClr val="dk1"/>
              </a:solidFill>
              <a:latin typeface="Calibri"/>
              <a:ea typeface="Calibri"/>
              <a:cs typeface="Calibri"/>
              <a:sym typeface="Calibri"/>
            </a:endParaRPr>
          </a:p>
        </p:txBody>
      </p:sp>
      <p:sp>
        <p:nvSpPr>
          <p:cNvPr id="199" name="Google Shape;199;p13"/>
          <p:cNvSpPr txBox="1"/>
          <p:nvPr/>
        </p:nvSpPr>
        <p:spPr>
          <a:xfrm>
            <a:off x="457200" y="152400"/>
            <a:ext cx="8382000" cy="762000"/>
          </a:xfrm>
          <a:prstGeom prst="rect">
            <a:avLst/>
          </a:prstGeom>
          <a:gradFill>
            <a:gsLst>
              <a:gs pos="0">
                <a:srgbClr val="DAFEA4"/>
              </a:gs>
              <a:gs pos="35000">
                <a:srgbClr val="E3FEBF"/>
              </a:gs>
              <a:gs pos="100000">
                <a:srgbClr val="F4FEE6"/>
              </a:gs>
            </a:gsLst>
            <a:lin ang="16200000" scaled="0"/>
          </a:gradFill>
          <a:ln cap="flat" cmpd="sng" w="9525">
            <a:solidFill>
              <a:srgbClr val="97B853"/>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rmAutofit fontScale="90000" lnSpcReduction="20000"/>
          </a:bodyPr>
          <a:lstStyle/>
          <a:p>
            <a:pPr indent="0" lvl="0" marL="0" marR="0" rtl="0" algn="ctr">
              <a:lnSpc>
                <a:spcPct val="100000"/>
              </a:lnSpc>
              <a:spcBef>
                <a:spcPts val="0"/>
              </a:spcBef>
              <a:spcAft>
                <a:spcPts val="0"/>
              </a:spcAft>
              <a:buClr>
                <a:schemeClr val="dk1"/>
              </a:buClr>
              <a:buSzPct val="100000"/>
              <a:buFont typeface="Calibri"/>
              <a:buNone/>
            </a:pPr>
            <a:r>
              <a:rPr b="0" i="0" lang="en-US" sz="5400" u="none" cap="none" strike="noStrike">
                <a:solidFill>
                  <a:schemeClr val="dk1"/>
                </a:solidFill>
                <a:latin typeface="Calibri"/>
                <a:ea typeface="Calibri"/>
                <a:cs typeface="Calibri"/>
                <a:sym typeface="Calibri"/>
              </a:rPr>
              <a:t> CAUSES CULTURE DIFFERENCE?</a:t>
            </a:r>
            <a:endParaRPr b="0" i="0" sz="54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4"/>
          <p:cNvSpPr txBox="1"/>
          <p:nvPr>
            <p:ph type="title"/>
          </p:nvPr>
        </p:nvSpPr>
        <p:spPr>
          <a:xfrm>
            <a:off x="457200" y="457200"/>
            <a:ext cx="8229600" cy="9144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SOCIAL ORGANISATIONS</a:t>
            </a:r>
            <a:endParaRPr/>
          </a:p>
        </p:txBody>
      </p:sp>
      <p:sp>
        <p:nvSpPr>
          <p:cNvPr id="205" name="Google Shape;205;p14"/>
          <p:cNvSpPr txBox="1"/>
          <p:nvPr>
            <p:ph idx="1" type="body"/>
          </p:nvPr>
        </p:nvSpPr>
        <p:spPr>
          <a:xfrm>
            <a:off x="457200" y="1219200"/>
            <a:ext cx="8458200" cy="2362200"/>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spcBef>
                <a:spcPts val="0"/>
              </a:spcBef>
              <a:spcAft>
                <a:spcPts val="0"/>
              </a:spcAft>
              <a:buClr>
                <a:schemeClr val="dk1"/>
              </a:buClr>
              <a:buSzPct val="100000"/>
              <a:buChar char="•"/>
            </a:pPr>
            <a:r>
              <a:rPr lang="en-US"/>
              <a:t>The way society organizes itself.</a:t>
            </a:r>
            <a:endParaRPr/>
          </a:p>
          <a:p>
            <a:pPr indent="-342900" lvl="0" marL="342900" rtl="0" algn="l">
              <a:spcBef>
                <a:spcPts val="592"/>
              </a:spcBef>
              <a:spcAft>
                <a:spcPts val="0"/>
              </a:spcAft>
              <a:buClr>
                <a:schemeClr val="dk1"/>
              </a:buClr>
              <a:buSzPct val="100000"/>
              <a:buChar char="•"/>
            </a:pPr>
            <a:r>
              <a:rPr lang="en-US"/>
              <a:t>How the culture considers kinship, social institutions, interest groups and status systems.</a:t>
            </a:r>
            <a:endParaRPr/>
          </a:p>
          <a:p>
            <a:pPr indent="-342900" lvl="0" marL="342900" rtl="0" algn="l">
              <a:spcBef>
                <a:spcPts val="592"/>
              </a:spcBef>
              <a:spcAft>
                <a:spcPts val="0"/>
              </a:spcAft>
              <a:buClr>
                <a:schemeClr val="dk1"/>
              </a:buClr>
              <a:buSzPct val="100000"/>
              <a:buChar char="•"/>
            </a:pPr>
            <a:r>
              <a:rPr lang="en-US"/>
              <a:t>Ex:  The roles of women</a:t>
            </a:r>
            <a:endParaRPr/>
          </a:p>
          <a:p>
            <a:pPr indent="-342900" lvl="0" marL="342900" rtl="0" algn="l">
              <a:spcBef>
                <a:spcPts val="592"/>
              </a:spcBef>
              <a:spcAft>
                <a:spcPts val="0"/>
              </a:spcAft>
              <a:buClr>
                <a:schemeClr val="dk1"/>
              </a:buClr>
              <a:buSzPct val="100000"/>
              <a:buNone/>
            </a:pPr>
            <a:r>
              <a:rPr lang="en-US"/>
              <a:t>		 The caste system</a:t>
            </a:r>
            <a:endParaRPr/>
          </a:p>
        </p:txBody>
      </p:sp>
      <p:sp>
        <p:nvSpPr>
          <p:cNvPr id="206" name="Google Shape;206;p14"/>
          <p:cNvSpPr txBox="1"/>
          <p:nvPr/>
        </p:nvSpPr>
        <p:spPr>
          <a:xfrm>
            <a:off x="1600200" y="3581400"/>
            <a:ext cx="5638800" cy="1143000"/>
          </a:xfrm>
          <a:prstGeom prst="rect">
            <a:avLst/>
          </a:prstGeom>
          <a:noFill/>
          <a:ln>
            <a:noFill/>
          </a:ln>
        </p:spPr>
        <p:txBody>
          <a:bodyPr anchorCtr="0" anchor="ctr" bIns="45700" lIns="91425" spcFirstLastPara="1" rIns="91425" wrap="square" tIns="45700">
            <a:normAutofit fontScale="92500" lnSpcReduction="20000"/>
          </a:bodyPr>
          <a:lstStyle/>
          <a:p>
            <a:pPr indent="0" lvl="0" marL="0" marR="0" rtl="0" algn="ctr">
              <a:lnSpc>
                <a:spcPct val="100000"/>
              </a:lnSpc>
              <a:spcBef>
                <a:spcPts val="0"/>
              </a:spcBef>
              <a:spcAft>
                <a:spcPts val="0"/>
              </a:spcAft>
              <a:buClr>
                <a:schemeClr val="dk1"/>
              </a:buClr>
              <a:buSzPct val="100000"/>
              <a:buFont typeface="Calibri"/>
              <a:buNone/>
            </a:pPr>
            <a:r>
              <a:rPr lang="en-US" sz="4400">
                <a:solidFill>
                  <a:schemeClr val="dk1"/>
                </a:solidFill>
                <a:latin typeface="Calibri"/>
                <a:ea typeface="Calibri"/>
                <a:cs typeface="Calibri"/>
                <a:sym typeface="Calibri"/>
              </a:rPr>
              <a:t>TECHNOLOGY &amp; MATERIAL CULTURE</a:t>
            </a:r>
            <a:endParaRPr b="0" i="0" sz="4400" u="none" cap="none" strike="noStrike">
              <a:solidFill>
                <a:schemeClr val="dk1"/>
              </a:solidFill>
              <a:latin typeface="Calibri"/>
              <a:ea typeface="Calibri"/>
              <a:cs typeface="Calibri"/>
              <a:sym typeface="Calibri"/>
            </a:endParaRPr>
          </a:p>
        </p:txBody>
      </p:sp>
      <p:sp>
        <p:nvSpPr>
          <p:cNvPr id="207" name="Google Shape;207;p14"/>
          <p:cNvSpPr txBox="1"/>
          <p:nvPr/>
        </p:nvSpPr>
        <p:spPr>
          <a:xfrm>
            <a:off x="533400" y="4724400"/>
            <a:ext cx="8229600" cy="2209800"/>
          </a:xfrm>
          <a:prstGeom prst="rect">
            <a:avLst/>
          </a:prstGeom>
          <a:noFill/>
          <a:ln>
            <a:noFill/>
          </a:ln>
        </p:spPr>
        <p:txBody>
          <a:bodyPr anchorCtr="0" anchor="t" bIns="45700" lIns="91425" spcFirstLastPara="1" rIns="91425" wrap="square" tIns="45700">
            <a:normAutofit fontScale="92500"/>
          </a:bodyPr>
          <a:lstStyle/>
          <a:p>
            <a:pPr indent="-342900" lvl="0" marL="342900" marR="0" rtl="0" algn="l">
              <a:lnSpc>
                <a:spcPct val="100000"/>
              </a:lnSpc>
              <a:spcBef>
                <a:spcPts val="0"/>
              </a:spcBef>
              <a:spcAft>
                <a:spcPts val="0"/>
              </a:spcAft>
              <a:buClr>
                <a:schemeClr val="dk1"/>
              </a:buClr>
              <a:buSzPct val="100000"/>
              <a:buFont typeface="Arial"/>
              <a:buChar char="•"/>
            </a:pPr>
            <a:r>
              <a:rPr lang="en-US" sz="3200">
                <a:solidFill>
                  <a:schemeClr val="dk1"/>
                </a:solidFill>
                <a:latin typeface="Calibri"/>
                <a:ea typeface="Calibri"/>
                <a:cs typeface="Calibri"/>
                <a:sym typeface="Calibri"/>
              </a:rPr>
              <a:t>Ability to handle and deal with modern technology</a:t>
            </a:r>
            <a:endParaRPr b="0" i="0" sz="3200" u="none" cap="none" strike="noStrike">
              <a:solidFill>
                <a:schemeClr val="dk1"/>
              </a:solidFill>
              <a:latin typeface="Calibri"/>
              <a:ea typeface="Calibri"/>
              <a:cs typeface="Calibri"/>
              <a:sym typeface="Calibri"/>
            </a:endParaRPr>
          </a:p>
          <a:p>
            <a:pPr indent="-342900" lvl="0" marL="342900" marR="0" rtl="0" algn="l">
              <a:lnSpc>
                <a:spcPct val="100000"/>
              </a:lnSpc>
              <a:spcBef>
                <a:spcPts val="592"/>
              </a:spcBef>
              <a:spcAft>
                <a:spcPts val="0"/>
              </a:spcAft>
              <a:buClr>
                <a:schemeClr val="dk1"/>
              </a:buClr>
              <a:buSzPct val="100000"/>
              <a:buFont typeface="Arial"/>
              <a:buChar char="•"/>
            </a:pPr>
            <a:r>
              <a:rPr b="0" i="0" lang="en-US" sz="3200" u="none" cap="none" strike="noStrike">
                <a:solidFill>
                  <a:schemeClr val="dk1"/>
                </a:solidFill>
                <a:latin typeface="Calibri"/>
                <a:ea typeface="Calibri"/>
                <a:cs typeface="Calibri"/>
                <a:sym typeface="Calibri"/>
              </a:rPr>
              <a:t>Ex : Business</a:t>
            </a:r>
            <a:r>
              <a:rPr b="0" i="0" lang="en-US" sz="3200" u="none" cap="none" strike="noStrike">
                <a:solidFill>
                  <a:schemeClr val="dk1"/>
                </a:solidFill>
                <a:latin typeface="Calibri"/>
                <a:ea typeface="Calibri"/>
                <a:cs typeface="Calibri"/>
                <a:sym typeface="Calibri"/>
              </a:rPr>
              <a:t> decision making through teleconferencing or dinner in exclusive restaurant</a:t>
            </a:r>
            <a:endParaRPr b="0" i="0" sz="3200" u="none" cap="none" strike="noStrike">
              <a:solidFill>
                <a:schemeClr val="dk1"/>
              </a:solidFill>
              <a:latin typeface="Calibri"/>
              <a:ea typeface="Calibri"/>
              <a:cs typeface="Calibri"/>
              <a:sym typeface="Calibri"/>
            </a:endParaRPr>
          </a:p>
        </p:txBody>
      </p:sp>
      <p:sp>
        <p:nvSpPr>
          <p:cNvPr id="208" name="Google Shape;208;p14"/>
          <p:cNvSpPr txBox="1"/>
          <p:nvPr/>
        </p:nvSpPr>
        <p:spPr>
          <a:xfrm>
            <a:off x="381000" y="76200"/>
            <a:ext cx="8382000" cy="533400"/>
          </a:xfrm>
          <a:prstGeom prst="rect">
            <a:avLst/>
          </a:prstGeom>
          <a:gradFill>
            <a:gsLst>
              <a:gs pos="0">
                <a:srgbClr val="DAFEA4"/>
              </a:gs>
              <a:gs pos="35000">
                <a:srgbClr val="E3FEBF"/>
              </a:gs>
              <a:gs pos="100000">
                <a:srgbClr val="F4FEE6"/>
              </a:gs>
            </a:gsLst>
            <a:lin ang="16200000" scaled="0"/>
          </a:gradFill>
          <a:ln cap="flat" cmpd="sng" w="9525">
            <a:solidFill>
              <a:srgbClr val="97B853"/>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rmAutofit fontScale="67500" lnSpcReduction="20000"/>
          </a:bodyPr>
          <a:lstStyle/>
          <a:p>
            <a:pPr indent="0" lvl="0" marL="0" marR="0" rtl="0" algn="ctr">
              <a:lnSpc>
                <a:spcPct val="100000"/>
              </a:lnSpc>
              <a:spcBef>
                <a:spcPts val="0"/>
              </a:spcBef>
              <a:spcAft>
                <a:spcPts val="0"/>
              </a:spcAft>
              <a:buClr>
                <a:schemeClr val="dk1"/>
              </a:buClr>
              <a:buSzPct val="100000"/>
              <a:buFont typeface="Calibri"/>
              <a:buNone/>
            </a:pPr>
            <a:r>
              <a:rPr b="0" i="0" lang="en-US" sz="5400" u="none" cap="none" strike="noStrike">
                <a:solidFill>
                  <a:schemeClr val="dk1"/>
                </a:solidFill>
                <a:latin typeface="Calibri"/>
                <a:ea typeface="Calibri"/>
                <a:cs typeface="Calibri"/>
                <a:sym typeface="Calibri"/>
              </a:rPr>
              <a:t> CAUSES CULTURE DIFFERENCE?</a:t>
            </a:r>
            <a:endParaRPr b="0" i="0" sz="5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15"/>
          <p:cNvSpPr txBox="1"/>
          <p:nvPr>
            <p:ph type="title"/>
          </p:nvPr>
        </p:nvSpPr>
        <p:spPr>
          <a:xfrm>
            <a:off x="457200" y="1066800"/>
            <a:ext cx="8229600" cy="9144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LAW &amp; POLITICS</a:t>
            </a:r>
            <a:endParaRPr/>
          </a:p>
        </p:txBody>
      </p:sp>
      <p:sp>
        <p:nvSpPr>
          <p:cNvPr id="214" name="Google Shape;214;p15"/>
          <p:cNvSpPr txBox="1"/>
          <p:nvPr>
            <p:ph idx="1" type="body"/>
          </p:nvPr>
        </p:nvSpPr>
        <p:spPr>
          <a:xfrm>
            <a:off x="457200" y="1828800"/>
            <a:ext cx="8229600" cy="23622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Char char="•"/>
            </a:pPr>
            <a:r>
              <a:rPr lang="en-US" sz="2400"/>
              <a:t>As a codification of the norms of behavior deemed acceptable by the local culture</a:t>
            </a:r>
            <a:endParaRPr/>
          </a:p>
        </p:txBody>
      </p:sp>
      <p:sp>
        <p:nvSpPr>
          <p:cNvPr id="215" name="Google Shape;215;p15"/>
          <p:cNvSpPr txBox="1"/>
          <p:nvPr/>
        </p:nvSpPr>
        <p:spPr>
          <a:xfrm>
            <a:off x="1600200" y="2438400"/>
            <a:ext cx="5638800" cy="9906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4400"/>
              <a:buFont typeface="Calibri"/>
              <a:buNone/>
            </a:pPr>
            <a:r>
              <a:rPr lang="en-US" sz="4400">
                <a:solidFill>
                  <a:schemeClr val="dk1"/>
                </a:solidFill>
                <a:latin typeface="Calibri"/>
                <a:ea typeface="Calibri"/>
                <a:cs typeface="Calibri"/>
                <a:sym typeface="Calibri"/>
              </a:rPr>
              <a:t>AESTHETICS</a:t>
            </a:r>
            <a:endParaRPr b="0" i="0" sz="4400" u="none" cap="none" strike="noStrike">
              <a:solidFill>
                <a:schemeClr val="dk1"/>
              </a:solidFill>
              <a:latin typeface="Calibri"/>
              <a:ea typeface="Calibri"/>
              <a:cs typeface="Calibri"/>
              <a:sym typeface="Calibri"/>
            </a:endParaRPr>
          </a:p>
        </p:txBody>
      </p:sp>
      <p:sp>
        <p:nvSpPr>
          <p:cNvPr id="216" name="Google Shape;216;p15"/>
          <p:cNvSpPr txBox="1"/>
          <p:nvPr/>
        </p:nvSpPr>
        <p:spPr>
          <a:xfrm>
            <a:off x="457200" y="3200400"/>
            <a:ext cx="8382000" cy="30480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Covers the local culture’s perception of things</a:t>
            </a:r>
            <a:endParaRPr b="0" i="0" sz="2400" u="none" cap="none" strike="noStrike">
              <a:solidFill>
                <a:schemeClr val="dk1"/>
              </a:solidFill>
              <a:latin typeface="Calibri"/>
              <a:ea typeface="Calibri"/>
              <a:cs typeface="Calibri"/>
              <a:sym typeface="Calibri"/>
            </a:endParaRPr>
          </a:p>
          <a:p>
            <a:pPr indent="-342900" lvl="0" marL="342900" marR="0" rtl="0" algn="l">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About beauty,</a:t>
            </a:r>
            <a:r>
              <a:rPr b="0" i="0" lang="en-US" sz="2400" u="none" cap="none" strike="noStrike">
                <a:solidFill>
                  <a:schemeClr val="dk1"/>
                </a:solidFill>
                <a:latin typeface="Calibri"/>
                <a:ea typeface="Calibri"/>
                <a:cs typeface="Calibri"/>
                <a:sym typeface="Calibri"/>
              </a:rPr>
              <a:t> good taste and design and dictates what is acceptable or appealing to the local eye (</a:t>
            </a:r>
            <a:r>
              <a:rPr lang="en-US" sz="2400">
                <a:solidFill>
                  <a:schemeClr val="dk1"/>
                </a:solidFill>
                <a:latin typeface="Calibri"/>
                <a:ea typeface="Calibri"/>
                <a:cs typeface="Calibri"/>
                <a:sym typeface="Calibri"/>
              </a:rPr>
              <a:t>Color, music, architecture or brand names)</a:t>
            </a:r>
            <a:endParaRPr b="0" i="0" sz="2400" u="none" cap="none" strike="noStrike">
              <a:solidFill>
                <a:schemeClr val="dk1"/>
              </a:solidFill>
              <a:latin typeface="Calibri"/>
              <a:ea typeface="Calibri"/>
              <a:cs typeface="Calibri"/>
              <a:sym typeface="Calibri"/>
            </a:endParaRPr>
          </a:p>
          <a:p>
            <a:pPr indent="-342900" lvl="0" marL="342900" marR="0" rtl="0" algn="l">
              <a:spcBef>
                <a:spcPts val="48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Users will find the best products or services that have aesthetic values</a:t>
            </a:r>
            <a:endParaRPr sz="2400">
              <a:solidFill>
                <a:schemeClr val="dk1"/>
              </a:solidFill>
              <a:latin typeface="Calibri"/>
              <a:ea typeface="Calibri"/>
              <a:cs typeface="Calibri"/>
              <a:sym typeface="Calibri"/>
            </a:endParaRPr>
          </a:p>
          <a:p>
            <a:pPr indent="-342900" lvl="0" marL="342900" marR="0" rtl="0" algn="l">
              <a:lnSpc>
                <a:spcPct val="100000"/>
              </a:lnSpc>
              <a:spcBef>
                <a:spcPts val="48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Ex:</a:t>
            </a:r>
            <a:r>
              <a:rPr b="0" i="0" lang="en-US" sz="2400" u="none" cap="none" strike="noStrike">
                <a:solidFill>
                  <a:schemeClr val="dk1"/>
                </a:solidFill>
                <a:latin typeface="Calibri"/>
                <a:ea typeface="Calibri"/>
                <a:cs typeface="Calibri"/>
                <a:sym typeface="Calibri"/>
              </a:rPr>
              <a:t> Cadbury’s was seen to be luxurious, stylish, expensive </a:t>
            </a:r>
            <a:r>
              <a:rPr lang="en-US" sz="2400">
                <a:solidFill>
                  <a:schemeClr val="dk1"/>
                </a:solidFill>
                <a:latin typeface="Calibri"/>
                <a:ea typeface="Calibri"/>
                <a:cs typeface="Calibri"/>
                <a:sym typeface="Calibri"/>
              </a:rPr>
              <a:t>for UK but Taiwanese held the image of an old, warm, poor brand and low in quality</a:t>
            </a:r>
            <a:endParaRPr/>
          </a:p>
        </p:txBody>
      </p:sp>
      <p:sp>
        <p:nvSpPr>
          <p:cNvPr id="217" name="Google Shape;217;p15"/>
          <p:cNvSpPr txBox="1"/>
          <p:nvPr/>
        </p:nvSpPr>
        <p:spPr>
          <a:xfrm>
            <a:off x="457200" y="152400"/>
            <a:ext cx="8382000" cy="762000"/>
          </a:xfrm>
          <a:prstGeom prst="rect">
            <a:avLst/>
          </a:prstGeom>
          <a:gradFill>
            <a:gsLst>
              <a:gs pos="0">
                <a:srgbClr val="DAFEA4"/>
              </a:gs>
              <a:gs pos="35000">
                <a:srgbClr val="E3FEBF"/>
              </a:gs>
              <a:gs pos="100000">
                <a:srgbClr val="F4FEE6"/>
              </a:gs>
            </a:gsLst>
            <a:lin ang="16200000" scaled="0"/>
          </a:gradFill>
          <a:ln cap="flat" cmpd="sng" w="9525">
            <a:solidFill>
              <a:srgbClr val="97B853"/>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rmAutofit fontScale="90000" lnSpcReduction="20000"/>
          </a:bodyPr>
          <a:lstStyle/>
          <a:p>
            <a:pPr indent="0" lvl="0" marL="0" marR="0" rtl="0" algn="ctr">
              <a:lnSpc>
                <a:spcPct val="100000"/>
              </a:lnSpc>
              <a:spcBef>
                <a:spcPts val="0"/>
              </a:spcBef>
              <a:spcAft>
                <a:spcPts val="0"/>
              </a:spcAft>
              <a:buClr>
                <a:schemeClr val="dk1"/>
              </a:buClr>
              <a:buSzPct val="100000"/>
              <a:buFont typeface="Calibri"/>
              <a:buNone/>
            </a:pPr>
            <a:r>
              <a:rPr b="0" i="0" lang="en-US" sz="5400" u="none" cap="none" strike="noStrike">
                <a:solidFill>
                  <a:schemeClr val="dk1"/>
                </a:solidFill>
                <a:latin typeface="Calibri"/>
                <a:ea typeface="Calibri"/>
                <a:cs typeface="Calibri"/>
                <a:sym typeface="Calibri"/>
              </a:rPr>
              <a:t> CAUSES CULTURE DIFFERENCE?</a:t>
            </a:r>
            <a:endParaRPr b="0" i="0" sz="54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6"/>
          <p:cNvSpPr txBox="1"/>
          <p:nvPr>
            <p:ph type="title"/>
          </p:nvPr>
        </p:nvSpPr>
        <p:spPr>
          <a:xfrm>
            <a:off x="304800" y="304800"/>
            <a:ext cx="8534400" cy="762000"/>
          </a:xfrm>
          <a:prstGeom prst="rect">
            <a:avLst/>
          </a:prstGeom>
          <a:gradFill>
            <a:gsLst>
              <a:gs pos="0">
                <a:srgbClr val="C8B2E9"/>
              </a:gs>
              <a:gs pos="35000">
                <a:srgbClr val="D6CAED"/>
              </a:gs>
              <a:gs pos="100000">
                <a:srgbClr val="EFE8FA"/>
              </a:gs>
            </a:gsLst>
            <a:lin ang="16200000" scaled="0"/>
          </a:gradFill>
          <a:ln cap="flat" cmpd="sng" w="9525">
            <a:solidFill>
              <a:srgbClr val="7C5F9F"/>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solidFill>
                  <a:schemeClr val="dk1"/>
                </a:solidFill>
                <a:latin typeface="Calibri"/>
                <a:ea typeface="Calibri"/>
                <a:cs typeface="Calibri"/>
                <a:sym typeface="Calibri"/>
              </a:rPr>
              <a:t>FACTORS THAT MAKE CULTURE CHANGE</a:t>
            </a:r>
            <a:endParaRPr>
              <a:solidFill>
                <a:schemeClr val="dk1"/>
              </a:solidFill>
            </a:endParaRPr>
          </a:p>
        </p:txBody>
      </p:sp>
      <p:sp>
        <p:nvSpPr>
          <p:cNvPr id="223" name="Google Shape;223;p16"/>
          <p:cNvSpPr txBox="1"/>
          <p:nvPr>
            <p:ph idx="1" type="body"/>
          </p:nvPr>
        </p:nvSpPr>
        <p:spPr>
          <a:xfrm>
            <a:off x="228600" y="1219200"/>
            <a:ext cx="8610600" cy="5410200"/>
          </a:xfrm>
          <a:prstGeom prst="rect">
            <a:avLst/>
          </a:prstGeom>
          <a:noFill/>
          <a:ln>
            <a:noFill/>
          </a:ln>
        </p:spPr>
        <p:txBody>
          <a:bodyPr anchorCtr="0" anchor="t" bIns="45700" lIns="91425" spcFirstLastPara="1" rIns="91425" wrap="square" tIns="45700">
            <a:normAutofit fontScale="77500" lnSpcReduction="20000"/>
          </a:bodyPr>
          <a:lstStyle/>
          <a:p>
            <a:pPr indent="-342900" lvl="0" marL="342900" rtl="0" algn="l">
              <a:spcBef>
                <a:spcPts val="0"/>
              </a:spcBef>
              <a:spcAft>
                <a:spcPts val="0"/>
              </a:spcAft>
              <a:buClr>
                <a:schemeClr val="dk1"/>
              </a:buClr>
              <a:buSzPct val="100000"/>
              <a:buChar char="•"/>
            </a:pPr>
            <a:r>
              <a:rPr b="1" lang="en-US" sz="2400"/>
              <a:t>TECHNOLOGY</a:t>
            </a:r>
            <a:endParaRPr/>
          </a:p>
          <a:p>
            <a:pPr indent="-342900" lvl="0" marL="342900" rtl="0" algn="l">
              <a:spcBef>
                <a:spcPts val="372"/>
              </a:spcBef>
              <a:spcAft>
                <a:spcPts val="0"/>
              </a:spcAft>
              <a:buClr>
                <a:schemeClr val="dk1"/>
              </a:buClr>
              <a:buSzPct val="100000"/>
              <a:buNone/>
            </a:pPr>
            <a:r>
              <a:rPr lang="en-US" sz="2400"/>
              <a:t>	- Change the way of life</a:t>
            </a:r>
            <a:endParaRPr/>
          </a:p>
          <a:p>
            <a:pPr indent="-342900" lvl="0" marL="342900" rtl="0" algn="l">
              <a:spcBef>
                <a:spcPts val="372"/>
              </a:spcBef>
              <a:spcAft>
                <a:spcPts val="0"/>
              </a:spcAft>
              <a:buClr>
                <a:schemeClr val="dk1"/>
              </a:buClr>
              <a:buSzPct val="100000"/>
              <a:buNone/>
            </a:pPr>
            <a:r>
              <a:rPr lang="en-US" sz="2400"/>
              <a:t>	- Ex: Usage of HP for SMS change the culture of communicate.</a:t>
            </a:r>
            <a:endParaRPr/>
          </a:p>
          <a:p>
            <a:pPr indent="-342900" lvl="0" marL="342900" rtl="0" algn="l">
              <a:spcBef>
                <a:spcPts val="372"/>
              </a:spcBef>
              <a:spcAft>
                <a:spcPts val="0"/>
              </a:spcAft>
              <a:buClr>
                <a:schemeClr val="dk1"/>
              </a:buClr>
              <a:buSzPct val="100000"/>
              <a:buChar char="•"/>
            </a:pPr>
            <a:r>
              <a:rPr b="1" lang="en-US" sz="2400"/>
              <a:t>ECONOMIES</a:t>
            </a:r>
            <a:endParaRPr/>
          </a:p>
          <a:p>
            <a:pPr indent="-342900" lvl="0" marL="342900" rtl="0" algn="l">
              <a:spcBef>
                <a:spcPts val="372"/>
              </a:spcBef>
              <a:spcAft>
                <a:spcPts val="0"/>
              </a:spcAft>
              <a:buClr>
                <a:schemeClr val="dk1"/>
              </a:buClr>
              <a:buSzPct val="100000"/>
              <a:buNone/>
            </a:pPr>
            <a:r>
              <a:rPr lang="en-US" sz="2400"/>
              <a:t>	- The rich (city) vs poor (kampung) person</a:t>
            </a:r>
            <a:endParaRPr/>
          </a:p>
          <a:p>
            <a:pPr indent="-342900" lvl="0" marL="342900" rtl="0" algn="l">
              <a:spcBef>
                <a:spcPts val="372"/>
              </a:spcBef>
              <a:spcAft>
                <a:spcPts val="0"/>
              </a:spcAft>
              <a:buClr>
                <a:schemeClr val="dk1"/>
              </a:buClr>
              <a:buSzPct val="100000"/>
              <a:buNone/>
            </a:pPr>
            <a:r>
              <a:rPr lang="en-US" sz="2400"/>
              <a:t>	- Rich can use the latest tech</a:t>
            </a:r>
            <a:endParaRPr/>
          </a:p>
          <a:p>
            <a:pPr indent="-342900" lvl="0" marL="342900" rtl="0" algn="l">
              <a:spcBef>
                <a:spcPts val="372"/>
              </a:spcBef>
              <a:spcAft>
                <a:spcPts val="0"/>
              </a:spcAft>
              <a:buClr>
                <a:schemeClr val="dk1"/>
              </a:buClr>
              <a:buSzPct val="100000"/>
              <a:buNone/>
            </a:pPr>
            <a:r>
              <a:rPr lang="en-US" sz="2400"/>
              <a:t>	- It can change the level of purchasing power</a:t>
            </a:r>
            <a:endParaRPr/>
          </a:p>
          <a:p>
            <a:pPr indent="-342900" lvl="0" marL="342900" rtl="0" algn="l">
              <a:spcBef>
                <a:spcPts val="372"/>
              </a:spcBef>
              <a:spcAft>
                <a:spcPts val="0"/>
              </a:spcAft>
              <a:buClr>
                <a:schemeClr val="dk1"/>
              </a:buClr>
              <a:buSzPct val="100000"/>
              <a:buNone/>
            </a:pPr>
            <a:r>
              <a:rPr lang="en-US" sz="2400"/>
              <a:t>	- Ex: City person love fast food</a:t>
            </a:r>
            <a:endParaRPr/>
          </a:p>
          <a:p>
            <a:pPr indent="-342900" lvl="0" marL="342900" rtl="0" algn="l">
              <a:spcBef>
                <a:spcPts val="372"/>
              </a:spcBef>
              <a:spcAft>
                <a:spcPts val="0"/>
              </a:spcAft>
              <a:buClr>
                <a:schemeClr val="dk1"/>
              </a:buClr>
              <a:buSzPct val="100000"/>
              <a:buChar char="•"/>
            </a:pPr>
            <a:r>
              <a:rPr b="1" lang="en-US" sz="2400"/>
              <a:t>POLITICS</a:t>
            </a:r>
            <a:endParaRPr/>
          </a:p>
          <a:p>
            <a:pPr indent="-342900" lvl="0" marL="342900" rtl="0" algn="l">
              <a:spcBef>
                <a:spcPts val="372"/>
              </a:spcBef>
              <a:spcAft>
                <a:spcPts val="0"/>
              </a:spcAft>
              <a:buClr>
                <a:schemeClr val="dk1"/>
              </a:buClr>
              <a:buSzPct val="100000"/>
              <a:buNone/>
            </a:pPr>
            <a:r>
              <a:rPr lang="en-US" sz="2400"/>
              <a:t>	- Leader of the country will bring the new idea of life</a:t>
            </a:r>
            <a:endParaRPr/>
          </a:p>
          <a:p>
            <a:pPr indent="-342900" lvl="0" marL="342900" rtl="0" algn="l">
              <a:spcBef>
                <a:spcPts val="372"/>
              </a:spcBef>
              <a:spcAft>
                <a:spcPts val="0"/>
              </a:spcAft>
              <a:buClr>
                <a:schemeClr val="dk1"/>
              </a:buClr>
              <a:buSzPct val="100000"/>
              <a:buNone/>
            </a:pPr>
            <a:r>
              <a:rPr lang="en-US" sz="2400"/>
              <a:t>	- Ex:- Tun Mahathir : IT is import</a:t>
            </a:r>
            <a:endParaRPr/>
          </a:p>
          <a:p>
            <a:pPr indent="-342900" lvl="0" marL="342900" rtl="0" algn="l">
              <a:spcBef>
                <a:spcPts val="372"/>
              </a:spcBef>
              <a:spcAft>
                <a:spcPts val="0"/>
              </a:spcAft>
              <a:buClr>
                <a:schemeClr val="dk1"/>
              </a:buClr>
              <a:buSzPct val="100000"/>
              <a:buNone/>
            </a:pPr>
            <a:r>
              <a:rPr lang="en-US" sz="2400"/>
              <a:t>	        - Pak Lah: Agriculture is important</a:t>
            </a:r>
            <a:endParaRPr/>
          </a:p>
          <a:p>
            <a:pPr indent="-342900" lvl="0" marL="342900" rtl="0" algn="l">
              <a:spcBef>
                <a:spcPts val="372"/>
              </a:spcBef>
              <a:spcAft>
                <a:spcPts val="0"/>
              </a:spcAft>
              <a:buClr>
                <a:schemeClr val="dk1"/>
              </a:buClr>
              <a:buSzPct val="100000"/>
              <a:buChar char="•"/>
            </a:pPr>
            <a:r>
              <a:rPr b="1" lang="en-US" sz="2400"/>
              <a:t>AGE</a:t>
            </a:r>
            <a:endParaRPr/>
          </a:p>
          <a:p>
            <a:pPr indent="-342900" lvl="0" marL="342900" rtl="0" algn="l">
              <a:spcBef>
                <a:spcPts val="372"/>
              </a:spcBef>
              <a:spcAft>
                <a:spcPts val="0"/>
              </a:spcAft>
              <a:buClr>
                <a:schemeClr val="dk1"/>
              </a:buClr>
              <a:buSzPct val="100000"/>
              <a:buNone/>
            </a:pPr>
            <a:r>
              <a:rPr lang="en-US" sz="2400"/>
              <a:t>	- Young people have their own style</a:t>
            </a:r>
            <a:endParaRPr/>
          </a:p>
          <a:p>
            <a:pPr indent="-342900" lvl="0" marL="342900" rtl="0" algn="l">
              <a:spcBef>
                <a:spcPts val="372"/>
              </a:spcBef>
              <a:spcAft>
                <a:spcPts val="0"/>
              </a:spcAft>
              <a:buClr>
                <a:schemeClr val="dk1"/>
              </a:buClr>
              <a:buSzPct val="100000"/>
              <a:buNone/>
            </a:pPr>
            <a:r>
              <a:rPr lang="en-US" sz="2400"/>
              <a:t>	- When they getting old then they will change the culture of life.</a:t>
            </a:r>
            <a:endParaRPr/>
          </a:p>
          <a:p>
            <a:pPr indent="-342900" lvl="0" marL="342900" rtl="0" algn="l">
              <a:spcBef>
                <a:spcPts val="372"/>
              </a:spcBef>
              <a:spcAft>
                <a:spcPts val="0"/>
              </a:spcAft>
              <a:buClr>
                <a:schemeClr val="dk1"/>
              </a:buClr>
              <a:buSzPct val="100000"/>
              <a:buNone/>
            </a:pPr>
            <a:r>
              <a:rPr lang="en-US" sz="2400"/>
              <a:t>	- Ex:  Child – Doraemon</a:t>
            </a:r>
            <a:endParaRPr sz="2400"/>
          </a:p>
          <a:p>
            <a:pPr indent="-342900" lvl="0" marL="342900" rtl="0" algn="l">
              <a:spcBef>
                <a:spcPts val="372"/>
              </a:spcBef>
              <a:spcAft>
                <a:spcPts val="0"/>
              </a:spcAft>
              <a:buClr>
                <a:schemeClr val="dk1"/>
              </a:buClr>
              <a:buSzPct val="100000"/>
              <a:buNone/>
            </a:pPr>
            <a:r>
              <a:rPr lang="en-US" sz="2400"/>
              <a:t>	         Young – Impian Liyana</a:t>
            </a:r>
            <a:endParaRPr sz="2400"/>
          </a:p>
          <a:p>
            <a:pPr indent="-342900" lvl="0" marL="342900" rtl="0" algn="l">
              <a:spcBef>
                <a:spcPts val="372"/>
              </a:spcBef>
              <a:spcAft>
                <a:spcPts val="0"/>
              </a:spcAft>
              <a:buClr>
                <a:schemeClr val="dk1"/>
              </a:buClr>
              <a:buSzPct val="100000"/>
              <a:buNone/>
            </a:pPr>
            <a:r>
              <a:rPr lang="en-US" sz="2400"/>
              <a:t>                Old - Sembilu</a:t>
            </a:r>
            <a:endParaRPr sz="2400"/>
          </a:p>
          <a:p>
            <a:pPr indent="-342900" lvl="0" marL="342900" rtl="0" algn="l">
              <a:spcBef>
                <a:spcPts val="372"/>
              </a:spcBef>
              <a:spcAft>
                <a:spcPts val="0"/>
              </a:spcAft>
              <a:buClr>
                <a:schemeClr val="dk1"/>
              </a:buClr>
              <a:buSzPct val="100000"/>
              <a:buNone/>
            </a:pPr>
            <a:r>
              <a:t/>
            </a:r>
            <a:endParaRPr sz="24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7"/>
          <p:cNvSpPr txBox="1"/>
          <p:nvPr>
            <p:ph type="title"/>
          </p:nvPr>
        </p:nvSpPr>
        <p:spPr>
          <a:xfrm>
            <a:off x="457200" y="76200"/>
            <a:ext cx="8229600" cy="762000"/>
          </a:xfrm>
          <a:prstGeom prst="rect">
            <a:avLst/>
          </a:prstGeom>
          <a:gradFill>
            <a:gsLst>
              <a:gs pos="0">
                <a:srgbClr val="FFBB82"/>
              </a:gs>
              <a:gs pos="35000">
                <a:srgbClr val="FFCFA8"/>
              </a:gs>
              <a:gs pos="100000">
                <a:srgbClr val="FFEBD9"/>
              </a:gs>
            </a:gsLst>
            <a:lin ang="16200000" scaled="0"/>
          </a:gradFill>
          <a:ln cap="flat" cmpd="sng" w="9525">
            <a:solidFill>
              <a:srgbClr val="F5913F"/>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solidFill>
                  <a:schemeClr val="dk1"/>
                </a:solidFill>
                <a:latin typeface="Calibri"/>
                <a:ea typeface="Calibri"/>
                <a:cs typeface="Calibri"/>
                <a:sym typeface="Calibri"/>
              </a:rPr>
              <a:t>HOW THE CULTURE CHANGE</a:t>
            </a:r>
            <a:endParaRPr>
              <a:solidFill>
                <a:schemeClr val="dk1"/>
              </a:solidFill>
            </a:endParaRPr>
          </a:p>
        </p:txBody>
      </p:sp>
      <p:sp>
        <p:nvSpPr>
          <p:cNvPr id="229" name="Google Shape;229;p17"/>
          <p:cNvSpPr txBox="1"/>
          <p:nvPr>
            <p:ph idx="1" type="body"/>
          </p:nvPr>
        </p:nvSpPr>
        <p:spPr>
          <a:xfrm>
            <a:off x="457200" y="914400"/>
            <a:ext cx="8229600" cy="5715000"/>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rtl="0" algn="l">
              <a:spcBef>
                <a:spcPts val="0"/>
              </a:spcBef>
              <a:spcAft>
                <a:spcPts val="0"/>
              </a:spcAft>
              <a:buClr>
                <a:schemeClr val="dk1"/>
              </a:buClr>
              <a:buSzPct val="100000"/>
              <a:buChar char="•"/>
            </a:pPr>
            <a:r>
              <a:rPr lang="en-US"/>
              <a:t>Volunteer</a:t>
            </a:r>
            <a:endParaRPr/>
          </a:p>
          <a:p>
            <a:pPr indent="-342900" lvl="0" marL="342900" rtl="0" algn="l">
              <a:spcBef>
                <a:spcPts val="544"/>
              </a:spcBef>
              <a:spcAft>
                <a:spcPts val="0"/>
              </a:spcAft>
              <a:buClr>
                <a:schemeClr val="dk1"/>
              </a:buClr>
              <a:buSzPct val="100000"/>
              <a:buFont typeface="Calibri"/>
              <a:buChar char="-"/>
            </a:pPr>
            <a:r>
              <a:rPr lang="en-US"/>
              <a:t>People volunteer to change their culture</a:t>
            </a:r>
            <a:endParaRPr/>
          </a:p>
          <a:p>
            <a:pPr indent="-342900" lvl="0" marL="342900" rtl="0" algn="l">
              <a:spcBef>
                <a:spcPts val="544"/>
              </a:spcBef>
              <a:spcAft>
                <a:spcPts val="0"/>
              </a:spcAft>
              <a:buClr>
                <a:schemeClr val="dk1"/>
              </a:buClr>
              <a:buSzPct val="100000"/>
              <a:buFont typeface="Calibri"/>
              <a:buChar char="-"/>
            </a:pPr>
            <a:r>
              <a:rPr lang="en-US"/>
              <a:t>Ex: From bad worker to be a good worker</a:t>
            </a:r>
            <a:endParaRPr/>
          </a:p>
          <a:p>
            <a:pPr indent="-342900" lvl="0" marL="342900" rtl="0" algn="l">
              <a:spcBef>
                <a:spcPts val="544"/>
              </a:spcBef>
              <a:spcAft>
                <a:spcPts val="0"/>
              </a:spcAft>
              <a:buClr>
                <a:schemeClr val="dk1"/>
              </a:buClr>
              <a:buSzPct val="100000"/>
              <a:buNone/>
            </a:pPr>
            <a:r>
              <a:t/>
            </a:r>
            <a:endParaRPr/>
          </a:p>
          <a:p>
            <a:pPr indent="-342900" lvl="0" marL="342900" rtl="0" algn="l">
              <a:spcBef>
                <a:spcPts val="544"/>
              </a:spcBef>
              <a:spcAft>
                <a:spcPts val="0"/>
              </a:spcAft>
              <a:buClr>
                <a:schemeClr val="dk1"/>
              </a:buClr>
              <a:buSzPct val="100000"/>
              <a:buChar char="•"/>
            </a:pPr>
            <a:r>
              <a:rPr lang="en-US"/>
              <a:t>Contact with another culture</a:t>
            </a:r>
            <a:endParaRPr/>
          </a:p>
          <a:p>
            <a:pPr indent="-342900" lvl="0" marL="342900" rtl="0" algn="l">
              <a:spcBef>
                <a:spcPts val="544"/>
              </a:spcBef>
              <a:spcAft>
                <a:spcPts val="0"/>
              </a:spcAft>
              <a:buClr>
                <a:schemeClr val="dk1"/>
              </a:buClr>
              <a:buSzPct val="100000"/>
              <a:buFont typeface="Calibri"/>
              <a:buChar char="-"/>
            </a:pPr>
            <a:r>
              <a:rPr lang="en-US"/>
              <a:t>People make a contact with foreign</a:t>
            </a:r>
            <a:endParaRPr/>
          </a:p>
          <a:p>
            <a:pPr indent="-342900" lvl="0" marL="342900" rtl="0" algn="l">
              <a:spcBef>
                <a:spcPts val="544"/>
              </a:spcBef>
              <a:spcAft>
                <a:spcPts val="0"/>
              </a:spcAft>
              <a:buClr>
                <a:schemeClr val="dk1"/>
              </a:buClr>
              <a:buSzPct val="100000"/>
              <a:buFont typeface="Calibri"/>
              <a:buChar char="-"/>
            </a:pPr>
            <a:r>
              <a:rPr lang="en-US"/>
              <a:t>Ex: We change our culture from gardening for food to gardening for hobbies</a:t>
            </a:r>
            <a:endParaRPr/>
          </a:p>
          <a:p>
            <a:pPr indent="-342900" lvl="0" marL="342900" rtl="0" algn="l">
              <a:spcBef>
                <a:spcPts val="544"/>
              </a:spcBef>
              <a:spcAft>
                <a:spcPts val="0"/>
              </a:spcAft>
              <a:buClr>
                <a:schemeClr val="dk1"/>
              </a:buClr>
              <a:buSzPct val="100000"/>
              <a:buNone/>
            </a:pPr>
            <a:r>
              <a:t/>
            </a:r>
            <a:endParaRPr/>
          </a:p>
          <a:p>
            <a:pPr indent="-342900" lvl="0" marL="342900" rtl="0" algn="l">
              <a:spcBef>
                <a:spcPts val="544"/>
              </a:spcBef>
              <a:spcAft>
                <a:spcPts val="0"/>
              </a:spcAft>
              <a:buClr>
                <a:schemeClr val="dk1"/>
              </a:buClr>
              <a:buSzPct val="100000"/>
              <a:buChar char="•"/>
            </a:pPr>
            <a:r>
              <a:rPr lang="en-US"/>
              <a:t>Enforcement</a:t>
            </a:r>
            <a:endParaRPr/>
          </a:p>
          <a:p>
            <a:pPr indent="-342900" lvl="0" marL="342900" rtl="0" algn="l">
              <a:spcBef>
                <a:spcPts val="544"/>
              </a:spcBef>
              <a:spcAft>
                <a:spcPts val="0"/>
              </a:spcAft>
              <a:buClr>
                <a:schemeClr val="dk1"/>
              </a:buClr>
              <a:buSzPct val="100000"/>
              <a:buFont typeface="Calibri"/>
              <a:buChar char="-"/>
            </a:pPr>
            <a:r>
              <a:rPr lang="en-US"/>
              <a:t>Government or MNC use rules to change their people @ staff</a:t>
            </a:r>
            <a:endParaRPr/>
          </a:p>
          <a:p>
            <a:pPr indent="-342900" lvl="0" marL="342900" rtl="0" algn="l">
              <a:spcBef>
                <a:spcPts val="544"/>
              </a:spcBef>
              <a:spcAft>
                <a:spcPts val="0"/>
              </a:spcAft>
              <a:buClr>
                <a:schemeClr val="dk1"/>
              </a:buClr>
              <a:buSzPct val="100000"/>
              <a:buFont typeface="Calibri"/>
              <a:buChar char="-"/>
            </a:pPr>
            <a:r>
              <a:rPr lang="en-US"/>
              <a:t>Ex: Staff must work at celebration day like HARI RAYA, GONG XI FA CHAI or DEEPAVALI</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18"/>
          <p:cNvSpPr txBox="1"/>
          <p:nvPr>
            <p:ph type="title"/>
          </p:nvPr>
        </p:nvSpPr>
        <p:spPr>
          <a:xfrm>
            <a:off x="152400" y="152400"/>
            <a:ext cx="8839200" cy="762000"/>
          </a:xfrm>
          <a:prstGeom prst="rect">
            <a:avLst/>
          </a:prstGeom>
          <a:gradFill>
            <a:gsLst>
              <a:gs pos="0">
                <a:srgbClr val="FFA09D"/>
              </a:gs>
              <a:gs pos="35000">
                <a:srgbClr val="FFBCBC"/>
              </a:gs>
              <a:gs pos="100000">
                <a:srgbClr val="FFE2E2"/>
              </a:gs>
            </a:gsLst>
            <a:lin ang="16200000" scaled="0"/>
          </a:gradFill>
          <a:ln cap="flat" cmpd="sng" w="9525">
            <a:solidFill>
              <a:srgbClr val="BD4B48"/>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600"/>
              <a:buFont typeface="Calibri"/>
              <a:buNone/>
            </a:pPr>
            <a:r>
              <a:rPr lang="en-US" sz="3600">
                <a:solidFill>
                  <a:schemeClr val="dk1"/>
                </a:solidFill>
                <a:latin typeface="Calibri"/>
                <a:ea typeface="Calibri"/>
                <a:cs typeface="Calibri"/>
                <a:sym typeface="Calibri"/>
              </a:rPr>
              <a:t>BEHAVIORAL PRACTICS AFFECTING BUSINESS</a:t>
            </a:r>
            <a:endParaRPr sz="3600"/>
          </a:p>
        </p:txBody>
      </p:sp>
      <p:sp>
        <p:nvSpPr>
          <p:cNvPr id="235" name="Google Shape;235;p18"/>
          <p:cNvSpPr txBox="1"/>
          <p:nvPr>
            <p:ph idx="1" type="body"/>
          </p:nvPr>
        </p:nvSpPr>
        <p:spPr>
          <a:xfrm>
            <a:off x="457200" y="990600"/>
            <a:ext cx="8229600" cy="29718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i="1" lang="en-US"/>
              <a:t>Group Affiliation / Penggabungan Kumpulan</a:t>
            </a:r>
            <a:endParaRPr/>
          </a:p>
          <a:p>
            <a:pPr indent="-285750" lvl="1" marL="742950" rtl="0" algn="l">
              <a:spcBef>
                <a:spcPts val="560"/>
              </a:spcBef>
              <a:spcAft>
                <a:spcPts val="0"/>
              </a:spcAft>
              <a:buClr>
                <a:schemeClr val="dk1"/>
              </a:buClr>
              <a:buSzPts val="2800"/>
              <a:buChar char="–"/>
            </a:pPr>
            <a:r>
              <a:rPr lang="en-US"/>
              <a:t>Used group for satisfaction</a:t>
            </a:r>
            <a:endParaRPr/>
          </a:p>
          <a:p>
            <a:pPr indent="-285750" lvl="1" marL="742950" rtl="0" algn="l">
              <a:spcBef>
                <a:spcPts val="560"/>
              </a:spcBef>
              <a:spcAft>
                <a:spcPts val="0"/>
              </a:spcAft>
              <a:buClr>
                <a:schemeClr val="dk1"/>
              </a:buClr>
              <a:buSzPts val="2800"/>
              <a:buChar char="–"/>
            </a:pPr>
            <a:r>
              <a:rPr lang="en-US"/>
              <a:t>Ex: Firm will utilize celebrities or experts in advertisement to attract consumer (Dumex milk – celebrities, Pepsi –Athletes, Toothpaste – Dentist, Motorcycle – Engineer)</a:t>
            </a:r>
            <a:endParaRPr/>
          </a:p>
        </p:txBody>
      </p:sp>
      <p:sp>
        <p:nvSpPr>
          <p:cNvPr id="236" name="Google Shape;236;p18"/>
          <p:cNvSpPr txBox="1"/>
          <p:nvPr/>
        </p:nvSpPr>
        <p:spPr>
          <a:xfrm>
            <a:off x="457200" y="3962400"/>
            <a:ext cx="8229600" cy="2971800"/>
          </a:xfrm>
          <a:prstGeom prst="rect">
            <a:avLst/>
          </a:prstGeom>
          <a:noFill/>
          <a:ln>
            <a:noFill/>
          </a:ln>
        </p:spPr>
        <p:txBody>
          <a:bodyPr anchorCtr="0" anchor="t" bIns="45700" lIns="91425" spcFirstLastPara="1" rIns="91425" wrap="square" tIns="45700">
            <a:normAutofit/>
          </a:bodyPr>
          <a:lstStyle/>
          <a:p>
            <a:pPr indent="-342900" lvl="1" marL="342900" marR="0" rtl="0" algn="l">
              <a:spcBef>
                <a:spcPts val="0"/>
              </a:spcBef>
              <a:spcAft>
                <a:spcPts val="0"/>
              </a:spcAft>
              <a:buClr>
                <a:schemeClr val="dk1"/>
              </a:buClr>
              <a:buSzPts val="3200"/>
              <a:buFont typeface="Arial"/>
              <a:buChar char="•"/>
            </a:pPr>
            <a:r>
              <a:rPr b="0" i="1" lang="en-US" sz="3200" u="none" cap="none" strike="noStrike">
                <a:solidFill>
                  <a:schemeClr val="dk1"/>
                </a:solidFill>
                <a:latin typeface="Calibri"/>
                <a:ea typeface="Calibri"/>
                <a:cs typeface="Calibri"/>
                <a:sym typeface="Calibri"/>
              </a:rPr>
              <a:t>Role of Competence / Peranan Kecekapan</a:t>
            </a:r>
            <a:endParaRPr b="0" i="1" sz="3200" u="none" cap="none" strike="noStrike">
              <a:solidFill>
                <a:schemeClr val="dk1"/>
              </a:solidFill>
              <a:latin typeface="Calibri"/>
              <a:ea typeface="Calibri"/>
              <a:cs typeface="Calibri"/>
              <a:sym typeface="Calibri"/>
            </a:endParaRPr>
          </a:p>
          <a:p>
            <a:pPr indent="-285750" lvl="1" marL="742950" marR="0" rtl="0" algn="l">
              <a:lnSpc>
                <a:spcPct val="100000"/>
              </a:lnSpc>
              <a:spcBef>
                <a:spcPts val="56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Normally rewards and recognition based on competencies, but due to the culture, elements like seniority and cooperation still has a great influence</a:t>
            </a:r>
            <a:endParaRPr b="0" i="0" sz="2800" u="none" cap="none" strike="noStrike">
              <a:solidFill>
                <a:schemeClr val="dk1"/>
              </a:solidFill>
              <a:latin typeface="Calibri"/>
              <a:ea typeface="Calibri"/>
              <a:cs typeface="Calibri"/>
              <a:sym typeface="Calibri"/>
            </a:endParaRPr>
          </a:p>
          <a:p>
            <a:pPr indent="-285750" lvl="1" marL="742950" marR="0" rtl="0" algn="l">
              <a:lnSpc>
                <a:spcPct val="100000"/>
              </a:lnSpc>
              <a:spcBef>
                <a:spcPts val="56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Ex: Family name used in name of business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19"/>
          <p:cNvSpPr txBox="1"/>
          <p:nvPr>
            <p:ph type="title"/>
          </p:nvPr>
        </p:nvSpPr>
        <p:spPr>
          <a:xfrm>
            <a:off x="152400" y="152400"/>
            <a:ext cx="8839200" cy="762000"/>
          </a:xfrm>
          <a:prstGeom prst="rect">
            <a:avLst/>
          </a:prstGeom>
          <a:gradFill>
            <a:gsLst>
              <a:gs pos="0">
                <a:srgbClr val="FFA09D"/>
              </a:gs>
              <a:gs pos="35000">
                <a:srgbClr val="FFBCBC"/>
              </a:gs>
              <a:gs pos="100000">
                <a:srgbClr val="FFE2E2"/>
              </a:gs>
            </a:gsLst>
            <a:lin ang="16200000" scaled="0"/>
          </a:gradFill>
          <a:ln cap="flat" cmpd="sng" w="9525">
            <a:solidFill>
              <a:srgbClr val="BD4B48"/>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600"/>
              <a:buFont typeface="Calibri"/>
              <a:buNone/>
            </a:pPr>
            <a:r>
              <a:rPr lang="en-US" sz="3600">
                <a:solidFill>
                  <a:schemeClr val="dk1"/>
                </a:solidFill>
                <a:latin typeface="Calibri"/>
                <a:ea typeface="Calibri"/>
                <a:cs typeface="Calibri"/>
                <a:sym typeface="Calibri"/>
              </a:rPr>
              <a:t>BEHAVIORAL PRACTICS AFFECTING BUSINESS</a:t>
            </a:r>
            <a:endParaRPr sz="3600"/>
          </a:p>
        </p:txBody>
      </p:sp>
      <p:sp>
        <p:nvSpPr>
          <p:cNvPr id="242" name="Google Shape;242;p19"/>
          <p:cNvSpPr txBox="1"/>
          <p:nvPr>
            <p:ph idx="1" type="body"/>
          </p:nvPr>
        </p:nvSpPr>
        <p:spPr>
          <a:xfrm>
            <a:off x="457200" y="1143000"/>
            <a:ext cx="8229600" cy="2819400"/>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rtl="0" algn="l">
              <a:spcBef>
                <a:spcPts val="0"/>
              </a:spcBef>
              <a:spcAft>
                <a:spcPts val="0"/>
              </a:spcAft>
              <a:buClr>
                <a:schemeClr val="dk1"/>
              </a:buClr>
              <a:buSzPct val="100000"/>
              <a:buChar char="•"/>
            </a:pPr>
            <a:r>
              <a:rPr i="1" lang="en-US"/>
              <a:t>Importance of Different Group Membership / Kepentingan Perbezaan Ahli Kumpulan</a:t>
            </a:r>
            <a:endParaRPr/>
          </a:p>
          <a:p>
            <a:pPr indent="-285750" lvl="1" marL="742950" rtl="0" algn="l">
              <a:spcBef>
                <a:spcPts val="476"/>
              </a:spcBef>
              <a:spcAft>
                <a:spcPts val="0"/>
              </a:spcAft>
              <a:buClr>
                <a:schemeClr val="dk1"/>
              </a:buClr>
              <a:buSzPct val="100000"/>
              <a:buChar char="–"/>
            </a:pPr>
            <a:r>
              <a:rPr lang="en-US"/>
              <a:t>In terms of gender, age &amp; family</a:t>
            </a:r>
            <a:endParaRPr/>
          </a:p>
          <a:p>
            <a:pPr indent="-285750" lvl="1" marL="742950" rtl="0" algn="l">
              <a:spcBef>
                <a:spcPts val="476"/>
              </a:spcBef>
              <a:spcAft>
                <a:spcPts val="0"/>
              </a:spcAft>
              <a:buClr>
                <a:schemeClr val="dk1"/>
              </a:buClr>
              <a:buSzPct val="100000"/>
              <a:buChar char="–"/>
            </a:pPr>
            <a:r>
              <a:rPr lang="en-US"/>
              <a:t>Ex: Blue-collar job dominated by male</a:t>
            </a:r>
            <a:endParaRPr/>
          </a:p>
          <a:p>
            <a:pPr indent="-285750" lvl="1" marL="742950" rtl="0" algn="l">
              <a:spcBef>
                <a:spcPts val="476"/>
              </a:spcBef>
              <a:spcAft>
                <a:spcPts val="0"/>
              </a:spcAft>
              <a:buClr>
                <a:schemeClr val="dk1"/>
              </a:buClr>
              <a:buSzPct val="100000"/>
              <a:buChar char="–"/>
            </a:pPr>
            <a:r>
              <a:rPr lang="en-US"/>
              <a:t>Ex: Age-based groups – younger are more preferable o be their corporate members</a:t>
            </a:r>
            <a:endParaRPr/>
          </a:p>
          <a:p>
            <a:pPr indent="-285750" lvl="1" marL="742950" rtl="0" algn="l">
              <a:spcBef>
                <a:spcPts val="476"/>
              </a:spcBef>
              <a:spcAft>
                <a:spcPts val="0"/>
              </a:spcAft>
              <a:buClr>
                <a:schemeClr val="dk1"/>
              </a:buClr>
              <a:buSzPct val="100000"/>
              <a:buChar char="–"/>
            </a:pPr>
            <a:r>
              <a:rPr lang="en-US"/>
              <a:t>Ex: Family-based group – In China family, fun companies are more successful and for them business are heritage</a:t>
            </a:r>
            <a:endParaRPr/>
          </a:p>
        </p:txBody>
      </p:sp>
      <p:sp>
        <p:nvSpPr>
          <p:cNvPr id="243" name="Google Shape;243;p19"/>
          <p:cNvSpPr txBox="1"/>
          <p:nvPr/>
        </p:nvSpPr>
        <p:spPr>
          <a:xfrm>
            <a:off x="457200" y="4038600"/>
            <a:ext cx="8229600" cy="281940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Clr>
                <a:schemeClr val="dk1"/>
              </a:buClr>
              <a:buSzPts val="2800"/>
              <a:buFont typeface="Arial"/>
              <a:buChar char="•"/>
            </a:pPr>
            <a:r>
              <a:rPr i="1" lang="en-US" sz="2800">
                <a:solidFill>
                  <a:schemeClr val="dk1"/>
                </a:solidFill>
                <a:latin typeface="Calibri"/>
                <a:ea typeface="Calibri"/>
                <a:cs typeface="Calibri"/>
                <a:sym typeface="Calibri"/>
              </a:rPr>
              <a:t>Importance of Work / Kepentingan Kerjaya</a:t>
            </a:r>
            <a:endParaRPr i="1" sz="2800">
              <a:solidFill>
                <a:schemeClr val="dk1"/>
              </a:solidFill>
              <a:latin typeface="Calibri"/>
              <a:ea typeface="Calibri"/>
              <a:cs typeface="Calibri"/>
              <a:sym typeface="Calibri"/>
            </a:endParaRPr>
          </a:p>
          <a:p>
            <a:pPr indent="-285750" lvl="1" marL="742950" marR="0" rtl="0" algn="l">
              <a:lnSpc>
                <a:spcPct val="100000"/>
              </a:lnSpc>
              <a:spcBef>
                <a:spcPts val="56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People belief in success and rewards</a:t>
            </a:r>
            <a:endParaRPr b="0" i="0" sz="2800" u="none" cap="none" strike="noStrike">
              <a:solidFill>
                <a:schemeClr val="dk1"/>
              </a:solidFill>
              <a:latin typeface="Calibri"/>
              <a:ea typeface="Calibri"/>
              <a:cs typeface="Calibri"/>
              <a:sym typeface="Calibri"/>
            </a:endParaRPr>
          </a:p>
          <a:p>
            <a:pPr indent="-285750" lvl="1" marL="742950" marR="0" rtl="0" algn="l">
              <a:lnSpc>
                <a:spcPct val="100000"/>
              </a:lnSpc>
              <a:spcBef>
                <a:spcPts val="56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Work as a habit</a:t>
            </a:r>
            <a:endParaRPr/>
          </a:p>
          <a:p>
            <a:pPr indent="-285750" lvl="1" marL="742950" marR="0" rtl="0" algn="l">
              <a:lnSpc>
                <a:spcPct val="100000"/>
              </a:lnSpc>
              <a:spcBef>
                <a:spcPts val="56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High need achievement</a:t>
            </a:r>
            <a:endParaRPr/>
          </a:p>
          <a:p>
            <a:pPr indent="-285750" lvl="1" marL="742950" marR="0" rtl="0" algn="l">
              <a:lnSpc>
                <a:spcPct val="100000"/>
              </a:lnSpc>
              <a:spcBef>
                <a:spcPts val="56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Need hierarchy</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20"/>
          <p:cNvSpPr txBox="1"/>
          <p:nvPr>
            <p:ph type="title"/>
          </p:nvPr>
        </p:nvSpPr>
        <p:spPr>
          <a:xfrm>
            <a:off x="152400" y="381000"/>
            <a:ext cx="8839200" cy="762000"/>
          </a:xfrm>
          <a:prstGeom prst="rect">
            <a:avLst/>
          </a:prstGeom>
          <a:gradFill>
            <a:gsLst>
              <a:gs pos="0">
                <a:srgbClr val="FFA09D"/>
              </a:gs>
              <a:gs pos="35000">
                <a:srgbClr val="FFBCBC"/>
              </a:gs>
              <a:gs pos="100000">
                <a:srgbClr val="FFE2E2"/>
              </a:gs>
            </a:gsLst>
            <a:lin ang="16200000" scaled="0"/>
          </a:gradFill>
          <a:ln cap="flat" cmpd="sng" w="9525">
            <a:solidFill>
              <a:srgbClr val="BD4B48"/>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600"/>
              <a:buFont typeface="Calibri"/>
              <a:buNone/>
            </a:pPr>
            <a:r>
              <a:rPr lang="en-US" sz="3600">
                <a:solidFill>
                  <a:schemeClr val="dk1"/>
                </a:solidFill>
                <a:latin typeface="Calibri"/>
                <a:ea typeface="Calibri"/>
                <a:cs typeface="Calibri"/>
                <a:sym typeface="Calibri"/>
              </a:rPr>
              <a:t>BEHAVIORAL PRACTICS AFFECTING BUSINESS</a:t>
            </a:r>
            <a:endParaRPr sz="3600"/>
          </a:p>
        </p:txBody>
      </p:sp>
      <p:sp>
        <p:nvSpPr>
          <p:cNvPr id="249" name="Google Shape;249;p20"/>
          <p:cNvSpPr txBox="1"/>
          <p:nvPr>
            <p:ph idx="1" type="body"/>
          </p:nvPr>
        </p:nvSpPr>
        <p:spPr>
          <a:xfrm>
            <a:off x="457200" y="2667000"/>
            <a:ext cx="8229600" cy="23622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000"/>
              <a:buChar char="•"/>
            </a:pPr>
            <a:r>
              <a:rPr i="1" lang="en-US" sz="2000"/>
              <a:t>Self-Reliance / Berdikari</a:t>
            </a:r>
            <a:endParaRPr i="1" sz="2000"/>
          </a:p>
          <a:p>
            <a:pPr indent="-285750" lvl="1" marL="742950" rtl="0" algn="l">
              <a:spcBef>
                <a:spcPts val="400"/>
              </a:spcBef>
              <a:spcAft>
                <a:spcPts val="0"/>
              </a:spcAft>
              <a:buClr>
                <a:schemeClr val="dk1"/>
              </a:buClr>
              <a:buSzPts val="2000"/>
              <a:buChar char="–"/>
            </a:pPr>
            <a:r>
              <a:rPr lang="en-US" sz="2000"/>
              <a:t>Motivating workers</a:t>
            </a:r>
            <a:endParaRPr/>
          </a:p>
          <a:p>
            <a:pPr indent="-285750" lvl="1" marL="742950" rtl="0" algn="l">
              <a:spcBef>
                <a:spcPts val="400"/>
              </a:spcBef>
              <a:spcAft>
                <a:spcPts val="0"/>
              </a:spcAft>
              <a:buClr>
                <a:schemeClr val="dk1"/>
              </a:buClr>
              <a:buSzPts val="2000"/>
              <a:buChar char="–"/>
            </a:pPr>
            <a:r>
              <a:rPr lang="en-US" sz="2000"/>
              <a:t>In International Business it might be good or it might be a problem to company becoz people prefer o b close with other family members</a:t>
            </a:r>
            <a:endParaRPr/>
          </a:p>
          <a:p>
            <a:pPr indent="-285750" lvl="1" marL="742950" rtl="0" algn="l">
              <a:spcBef>
                <a:spcPts val="400"/>
              </a:spcBef>
              <a:spcAft>
                <a:spcPts val="0"/>
              </a:spcAft>
              <a:buClr>
                <a:schemeClr val="dk1"/>
              </a:buClr>
              <a:buSzPts val="2000"/>
              <a:buChar char="–"/>
            </a:pPr>
            <a:r>
              <a:rPr lang="en-US" sz="2000"/>
              <a:t>Purchasing decision will be complicated becoz the interrelated roles of family member</a:t>
            </a:r>
            <a:endParaRPr/>
          </a:p>
        </p:txBody>
      </p:sp>
      <p:sp>
        <p:nvSpPr>
          <p:cNvPr id="250" name="Google Shape;250;p20"/>
          <p:cNvSpPr txBox="1"/>
          <p:nvPr/>
        </p:nvSpPr>
        <p:spPr>
          <a:xfrm>
            <a:off x="457200" y="1219200"/>
            <a:ext cx="8229600" cy="281940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Clr>
                <a:schemeClr val="dk1"/>
              </a:buClr>
              <a:buSzPts val="2000"/>
              <a:buFont typeface="Arial"/>
              <a:buChar char="•"/>
            </a:pPr>
            <a:r>
              <a:rPr i="1" lang="en-US" sz="2000">
                <a:solidFill>
                  <a:schemeClr val="dk1"/>
                </a:solidFill>
                <a:latin typeface="Calibri"/>
                <a:ea typeface="Calibri"/>
                <a:cs typeface="Calibri"/>
                <a:sym typeface="Calibri"/>
              </a:rPr>
              <a:t>Importance of Occupation/ Kepentingan Pekerjaan</a:t>
            </a:r>
            <a:endParaRPr i="1" sz="2000">
              <a:solidFill>
                <a:schemeClr val="dk1"/>
              </a:solidFill>
              <a:latin typeface="Calibri"/>
              <a:ea typeface="Calibri"/>
              <a:cs typeface="Calibri"/>
              <a:sym typeface="Calibri"/>
            </a:endParaRPr>
          </a:p>
          <a:p>
            <a:pPr indent="-285750" lvl="1" marL="742950" marR="0" rtl="0" algn="l">
              <a:lnSpc>
                <a:spcPct val="10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Different national has a different perceptions towards an occupation</a:t>
            </a:r>
            <a:endParaRPr b="0" i="0" sz="2000" u="none" cap="none" strike="noStrike">
              <a:solidFill>
                <a:schemeClr val="dk1"/>
              </a:solidFill>
              <a:latin typeface="Calibri"/>
              <a:ea typeface="Calibri"/>
              <a:cs typeface="Calibri"/>
              <a:sym typeface="Calibri"/>
            </a:endParaRPr>
          </a:p>
          <a:p>
            <a:pPr indent="-285750" lvl="1" marL="742950" marR="0" rtl="0" algn="l">
              <a:lnSpc>
                <a:spcPct val="10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International Business people must understand that some nationals emphasis working for organization not for boss</a:t>
            </a:r>
            <a:endParaRPr b="0" i="0" sz="2000" u="none" cap="none" strike="noStrike">
              <a:solidFill>
                <a:schemeClr val="dk1"/>
              </a:solidFill>
              <a:latin typeface="Calibri"/>
              <a:ea typeface="Calibri"/>
              <a:cs typeface="Calibri"/>
              <a:sym typeface="Calibri"/>
            </a:endParaRPr>
          </a:p>
        </p:txBody>
      </p:sp>
      <p:sp>
        <p:nvSpPr>
          <p:cNvPr id="251" name="Google Shape;251;p20"/>
          <p:cNvSpPr txBox="1"/>
          <p:nvPr/>
        </p:nvSpPr>
        <p:spPr>
          <a:xfrm>
            <a:off x="457200" y="4800600"/>
            <a:ext cx="8382000" cy="1981200"/>
          </a:xfrm>
          <a:prstGeom prst="rect">
            <a:avLst/>
          </a:prstGeom>
          <a:noFill/>
          <a:ln>
            <a:noFill/>
          </a:ln>
        </p:spPr>
        <p:txBody>
          <a:bodyPr anchorCtr="0" anchor="t" bIns="45700" lIns="91425" spcFirstLastPara="1" rIns="91425" wrap="square" tIns="45700">
            <a:normAutofit fontScale="92500"/>
          </a:bodyPr>
          <a:lstStyle/>
          <a:p>
            <a:pPr indent="-342900" lvl="0" marL="342900" marR="0" rtl="0" algn="l">
              <a:spcBef>
                <a:spcPts val="0"/>
              </a:spcBef>
              <a:spcAft>
                <a:spcPts val="0"/>
              </a:spcAft>
              <a:buClr>
                <a:schemeClr val="dk1"/>
              </a:buClr>
              <a:buSzPct val="100000"/>
              <a:buFont typeface="Arial"/>
              <a:buChar char="•"/>
            </a:pPr>
            <a:r>
              <a:rPr i="1" lang="en-US" sz="2000">
                <a:solidFill>
                  <a:schemeClr val="dk1"/>
                </a:solidFill>
                <a:latin typeface="Calibri"/>
                <a:ea typeface="Calibri"/>
                <a:cs typeface="Calibri"/>
                <a:sym typeface="Calibri"/>
              </a:rPr>
              <a:t>Communications / Komunikasi</a:t>
            </a:r>
            <a:endParaRPr i="1" sz="2000">
              <a:solidFill>
                <a:schemeClr val="dk1"/>
              </a:solidFill>
              <a:latin typeface="Calibri"/>
              <a:ea typeface="Calibri"/>
              <a:cs typeface="Calibri"/>
              <a:sym typeface="Calibri"/>
            </a:endParaRPr>
          </a:p>
          <a:p>
            <a:pPr indent="-285750" lvl="1" marL="742950" marR="0" rtl="0" algn="l">
              <a:lnSpc>
                <a:spcPct val="100000"/>
              </a:lnSpc>
              <a:spcBef>
                <a:spcPts val="370"/>
              </a:spcBef>
              <a:spcAft>
                <a:spcPts val="0"/>
              </a:spcAft>
              <a:buClr>
                <a:schemeClr val="dk1"/>
              </a:buClr>
              <a:buSzPct val="100000"/>
              <a:buFont typeface="Arial"/>
              <a:buChar char="–"/>
            </a:pPr>
            <a:r>
              <a:rPr b="0" i="0" lang="en-US" sz="2000" u="none" cap="none" strike="noStrike">
                <a:solidFill>
                  <a:schemeClr val="dk1"/>
                </a:solidFill>
                <a:latin typeface="Calibri"/>
                <a:ea typeface="Calibri"/>
                <a:cs typeface="Calibri"/>
                <a:sym typeface="Calibri"/>
              </a:rPr>
              <a:t>Language is important to choose countries that adopt international language such as English, Japanese and etc., otherwise translator is vital.</a:t>
            </a:r>
            <a:endParaRPr b="0" i="0" sz="2000" u="none" cap="none" strike="noStrike">
              <a:solidFill>
                <a:schemeClr val="dk1"/>
              </a:solidFill>
              <a:latin typeface="Calibri"/>
              <a:ea typeface="Calibri"/>
              <a:cs typeface="Calibri"/>
              <a:sym typeface="Calibri"/>
            </a:endParaRPr>
          </a:p>
          <a:p>
            <a:pPr indent="-285750" lvl="1" marL="742950" marR="0" rtl="0" algn="l">
              <a:lnSpc>
                <a:spcPct val="100000"/>
              </a:lnSpc>
              <a:spcBef>
                <a:spcPts val="370"/>
              </a:spcBef>
              <a:spcAft>
                <a:spcPts val="0"/>
              </a:spcAft>
              <a:buClr>
                <a:schemeClr val="dk1"/>
              </a:buClr>
              <a:buSzPct val="100000"/>
              <a:buFont typeface="Arial"/>
              <a:buChar char="–"/>
            </a:pPr>
            <a:r>
              <a:rPr b="0" i="0" lang="en-US" sz="2000" u="none" cap="none" strike="noStrike">
                <a:solidFill>
                  <a:schemeClr val="dk1"/>
                </a:solidFill>
                <a:latin typeface="Calibri"/>
                <a:ea typeface="Calibri"/>
                <a:cs typeface="Calibri"/>
                <a:sym typeface="Calibri"/>
              </a:rPr>
              <a:t>Silent language such as color, sign, gesture, cues, body language are also need to be taken into consideration for better understanding and easy o communicate.</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21"/>
          <p:cNvSpPr txBox="1"/>
          <p:nvPr>
            <p:ph type="title"/>
          </p:nvPr>
        </p:nvSpPr>
        <p:spPr>
          <a:xfrm>
            <a:off x="152400" y="76200"/>
            <a:ext cx="8839200" cy="685800"/>
          </a:xfrm>
          <a:prstGeom prst="rect">
            <a:avLst/>
          </a:prstGeom>
          <a:gradFill>
            <a:gsLst>
              <a:gs pos="0">
                <a:srgbClr val="9BE9FF"/>
              </a:gs>
              <a:gs pos="35000">
                <a:srgbClr val="B8F1FF"/>
              </a:gs>
              <a:gs pos="100000">
                <a:srgbClr val="E2FBFF"/>
              </a:gs>
            </a:gsLst>
            <a:lin ang="16200000" scaled="0"/>
          </a:gradFill>
          <a:ln cap="flat" cmpd="sng" w="9525">
            <a:solidFill>
              <a:srgbClr val="45A9C4"/>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RECONCILIATION OF INTERNATIONAL DIFFERENCES</a:t>
            </a:r>
            <a:endParaRPr sz="3200"/>
          </a:p>
        </p:txBody>
      </p:sp>
      <p:sp>
        <p:nvSpPr>
          <p:cNvPr id="257" name="Google Shape;257;p21"/>
          <p:cNvSpPr txBox="1"/>
          <p:nvPr>
            <p:ph idx="1" type="body"/>
          </p:nvPr>
        </p:nvSpPr>
        <p:spPr>
          <a:xfrm>
            <a:off x="152400" y="838200"/>
            <a:ext cx="8839200" cy="5867400"/>
          </a:xfrm>
          <a:prstGeom prst="rect">
            <a:avLst/>
          </a:prstGeom>
          <a:noFill/>
          <a:ln>
            <a:noFill/>
          </a:ln>
        </p:spPr>
        <p:txBody>
          <a:bodyPr anchorCtr="0" anchor="t" bIns="45700" lIns="91425" spcFirstLastPara="1" rIns="91425" wrap="square" tIns="45700">
            <a:normAutofit fontScale="70000" lnSpcReduction="20000"/>
          </a:bodyPr>
          <a:lstStyle/>
          <a:p>
            <a:pPr indent="-342900" lvl="0" marL="342900" rtl="0" algn="l">
              <a:spcBef>
                <a:spcPts val="0"/>
              </a:spcBef>
              <a:spcAft>
                <a:spcPts val="0"/>
              </a:spcAft>
              <a:buClr>
                <a:schemeClr val="dk1"/>
              </a:buClr>
              <a:buSzPct val="100000"/>
              <a:buChar char="•"/>
            </a:pPr>
            <a:r>
              <a:rPr b="1" lang="en-US" sz="3400" u="sng"/>
              <a:t>Cultural Awareness / Kesedaran Terhadap Budaya</a:t>
            </a:r>
            <a:endParaRPr b="1" sz="3400" u="sng"/>
          </a:p>
          <a:p>
            <a:pPr indent="-228600" lvl="0" marL="571500" rtl="0" algn="l">
              <a:spcBef>
                <a:spcPts val="476"/>
              </a:spcBef>
              <a:spcAft>
                <a:spcPts val="0"/>
              </a:spcAft>
              <a:buClr>
                <a:schemeClr val="dk1"/>
              </a:buClr>
              <a:buSzPct val="100000"/>
              <a:buNone/>
            </a:pPr>
            <a:r>
              <a:rPr lang="en-US" sz="3400"/>
              <a:t>People can build awareness about other countries culture through:</a:t>
            </a:r>
            <a:endParaRPr/>
          </a:p>
          <a:p>
            <a:pPr indent="-514350" lvl="0" marL="1085850" rtl="0" algn="l">
              <a:spcBef>
                <a:spcPts val="476"/>
              </a:spcBef>
              <a:spcAft>
                <a:spcPts val="0"/>
              </a:spcAft>
              <a:buClr>
                <a:schemeClr val="dk1"/>
              </a:buClr>
              <a:buSzPct val="100000"/>
              <a:buAutoNum type="alphaLcPeriod"/>
            </a:pPr>
            <a:r>
              <a:rPr lang="en-US" sz="3400"/>
              <a:t>Competent in their area of expertise</a:t>
            </a:r>
            <a:endParaRPr/>
          </a:p>
          <a:p>
            <a:pPr indent="-514350" lvl="0" marL="1085850" rtl="0" algn="l">
              <a:spcBef>
                <a:spcPts val="476"/>
              </a:spcBef>
              <a:spcAft>
                <a:spcPts val="0"/>
              </a:spcAft>
              <a:buClr>
                <a:schemeClr val="dk1"/>
              </a:buClr>
              <a:buSzPct val="100000"/>
              <a:buAutoNum type="alphaLcPeriod"/>
            </a:pPr>
            <a:r>
              <a:rPr lang="en-US" sz="3400"/>
              <a:t>Able to communicate verbally and non verbally in the host country</a:t>
            </a:r>
            <a:endParaRPr/>
          </a:p>
          <a:p>
            <a:pPr indent="-514350" lvl="0" marL="1085850" rtl="0" algn="l">
              <a:spcBef>
                <a:spcPts val="476"/>
              </a:spcBef>
              <a:spcAft>
                <a:spcPts val="0"/>
              </a:spcAft>
              <a:buClr>
                <a:schemeClr val="dk1"/>
              </a:buClr>
              <a:buSzPct val="100000"/>
              <a:buAutoNum type="alphaLcPeriod"/>
            </a:pPr>
            <a:r>
              <a:rPr lang="en-US" sz="3400"/>
              <a:t>Flexible, tolerant of ambiguity and sensitive to cultural differences</a:t>
            </a:r>
            <a:endParaRPr/>
          </a:p>
          <a:p>
            <a:pPr indent="-514350" lvl="0" marL="1085850" rtl="0" algn="l">
              <a:spcBef>
                <a:spcPts val="476"/>
              </a:spcBef>
              <a:spcAft>
                <a:spcPts val="0"/>
              </a:spcAft>
              <a:buClr>
                <a:schemeClr val="dk1"/>
              </a:buClr>
              <a:buSzPct val="100000"/>
              <a:buAutoNum type="alphaLcPeriod"/>
            </a:pPr>
            <a:r>
              <a:rPr lang="en-US" sz="3400"/>
              <a:t>Motivated to succeed and able to enjoy the challenge of working in other countries</a:t>
            </a:r>
            <a:endParaRPr/>
          </a:p>
          <a:p>
            <a:pPr indent="-514350" lvl="0" marL="1085850" rtl="0" algn="l">
              <a:spcBef>
                <a:spcPts val="476"/>
              </a:spcBef>
              <a:spcAft>
                <a:spcPts val="0"/>
              </a:spcAft>
              <a:buClr>
                <a:schemeClr val="dk1"/>
              </a:buClr>
              <a:buSzPct val="100000"/>
              <a:buAutoNum type="alphaLcPeriod"/>
            </a:pPr>
            <a:r>
              <a:rPr lang="en-US" sz="3400"/>
              <a:t>Willing to learn about the host country’s culture</a:t>
            </a:r>
            <a:endParaRPr/>
          </a:p>
          <a:p>
            <a:pPr indent="-514350" lvl="0" marL="1085850" rtl="0" algn="l">
              <a:spcBef>
                <a:spcPts val="476"/>
              </a:spcBef>
              <a:spcAft>
                <a:spcPts val="0"/>
              </a:spcAft>
              <a:buClr>
                <a:schemeClr val="dk1"/>
              </a:buClr>
              <a:buSzPct val="100000"/>
              <a:buAutoNum type="alphaLcPeriod"/>
            </a:pPr>
            <a:r>
              <a:rPr lang="en-US" sz="3400"/>
              <a:t>Supported by the families</a:t>
            </a:r>
            <a:endParaRPr/>
          </a:p>
          <a:p>
            <a:pPr indent="-514350" lvl="0" marL="1085850" rtl="0" algn="l">
              <a:spcBef>
                <a:spcPts val="476"/>
              </a:spcBef>
              <a:spcAft>
                <a:spcPts val="0"/>
              </a:spcAft>
              <a:buClr>
                <a:schemeClr val="dk1"/>
              </a:buClr>
              <a:buSzPct val="100000"/>
              <a:buNone/>
            </a:pPr>
            <a:r>
              <a:t/>
            </a:r>
            <a:endParaRPr sz="3400"/>
          </a:p>
          <a:p>
            <a:pPr indent="-342900" lvl="0" marL="342900" rtl="0" algn="l">
              <a:spcBef>
                <a:spcPts val="476"/>
              </a:spcBef>
              <a:spcAft>
                <a:spcPts val="0"/>
              </a:spcAft>
              <a:buClr>
                <a:schemeClr val="dk1"/>
              </a:buClr>
              <a:buSzPct val="100000"/>
              <a:buChar char="•"/>
            </a:pPr>
            <a:r>
              <a:rPr b="1" lang="en-US" sz="3400" u="sng"/>
              <a:t>Grouping Countries / Kumpulan Mengikut Negara</a:t>
            </a:r>
            <a:endParaRPr/>
          </a:p>
          <a:p>
            <a:pPr indent="-342900" lvl="0" marL="342900" rtl="0" algn="l">
              <a:spcBef>
                <a:spcPts val="476"/>
              </a:spcBef>
              <a:spcAft>
                <a:spcPts val="0"/>
              </a:spcAft>
              <a:buClr>
                <a:schemeClr val="dk1"/>
              </a:buClr>
              <a:buSzPct val="100000"/>
              <a:buNone/>
            </a:pPr>
            <a:r>
              <a:rPr lang="en-US" sz="3400"/>
              <a:t>	Some countries are relatively similar to one another, usually because of similar in language, religion, level of economic development, sharing border and ethnicity. However, international managers must deal with it cautiously to avoid misinterpretation</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2009-02-06T05:14:42Z</dcterms:created>
  <dc:creator/>
</cp:coreProperties>
</file>